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302" r:id="rId5"/>
    <p:sldId id="303" r:id="rId6"/>
    <p:sldId id="304" r:id="rId7"/>
    <p:sldId id="263" r:id="rId8"/>
    <p:sldId id="288" r:id="rId9"/>
    <p:sldId id="296" r:id="rId10"/>
    <p:sldId id="291" r:id="rId11"/>
    <p:sldId id="295" r:id="rId12"/>
    <p:sldId id="298" r:id="rId13"/>
    <p:sldId id="266" r:id="rId14"/>
    <p:sldId id="269" r:id="rId15"/>
    <p:sldId id="300" r:id="rId16"/>
    <p:sldId id="299" r:id="rId17"/>
    <p:sldId id="270" r:id="rId18"/>
    <p:sldId id="271" r:id="rId19"/>
    <p:sldId id="272" r:id="rId20"/>
    <p:sldId id="301" r:id="rId21"/>
    <p:sldId id="305" r:id="rId22"/>
    <p:sldId id="273" r:id="rId23"/>
    <p:sldId id="306" r:id="rId24"/>
    <p:sldId id="268" r:id="rId2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8" roundtripDataSignature="AMtx7mj1nUkPlW6yCe9tDidFBUDbJ9931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95" autoAdjust="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3aa9a157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3aa9a157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6127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3aa9a157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3aa9a157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91646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3aa9a157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3aa9a157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98831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3aa9a157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3aa9a157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87871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3aa9a157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3aa9a157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95546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3aa9a157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8" name="Google Shape;248;g123aa9a157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476417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3aa9a157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3aa9a157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48287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3aa9a157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3aa9a157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54352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3aa9a157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3aa9a157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91437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50370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2944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23aa9a1573_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123aa9a157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86853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23aa9a157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123aa9a15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23aa9a1573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123aa9a157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3aa9a157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3aa9a157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4189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1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2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CBB7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" descr="person sitting on chair holding iPa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423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364679" y="456229"/>
            <a:ext cx="8489175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i="0" u="none" strike="noStrike" cap="none" dirty="0" err="1" smtClean="0">
                <a:solidFill>
                  <a:srgbClr val="655D5B"/>
                </a:solidFill>
                <a:latin typeface="Arial"/>
                <a:ea typeface="Arial"/>
                <a:cs typeface="Arial"/>
                <a:sym typeface="Arial"/>
              </a:rPr>
              <a:t>환율정보</a:t>
            </a:r>
            <a:r>
              <a:rPr lang="ko-KR" sz="4400" b="1" i="0" u="none" strike="noStrike" cap="none" dirty="0" smtClean="0">
                <a:solidFill>
                  <a:srgbClr val="655D5B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4400" b="1" i="0" u="none" strike="noStrike" cap="none" dirty="0" err="1">
                <a:solidFill>
                  <a:srgbClr val="655D5B"/>
                </a:solidFill>
                <a:latin typeface="Arial"/>
                <a:ea typeface="Arial"/>
                <a:cs typeface="Arial"/>
                <a:sym typeface="Arial"/>
              </a:rPr>
              <a:t>스크래핑</a:t>
            </a:r>
            <a:r>
              <a:rPr lang="ko-KR" sz="4400" b="1" i="0" u="none" strike="noStrike" cap="none">
                <a:solidFill>
                  <a:srgbClr val="655D5B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4400" b="1" i="0" u="none" strike="noStrike" cap="none" smtClean="0">
                <a:solidFill>
                  <a:srgbClr val="655D5B"/>
                </a:solidFill>
                <a:latin typeface="Arial"/>
                <a:ea typeface="Arial"/>
                <a:cs typeface="Arial"/>
                <a:sym typeface="Arial"/>
              </a:rPr>
              <a:t>자동화 </a:t>
            </a:r>
            <a:r>
              <a:rPr lang="ko-KR" sz="4400" b="1" i="0" u="none" strike="noStrike" cap="none" smtClean="0">
                <a:solidFill>
                  <a:srgbClr val="655D5B"/>
                </a:solidFill>
                <a:latin typeface="Arial"/>
                <a:ea typeface="Arial"/>
                <a:cs typeface="Arial"/>
                <a:sym typeface="Arial"/>
              </a:rPr>
              <a:t>시스템</a:t>
            </a:r>
            <a:endParaRPr dirty="0"/>
          </a:p>
        </p:txBody>
      </p:sp>
      <p:sp>
        <p:nvSpPr>
          <p:cNvPr id="89" name="Google Shape;89;p1"/>
          <p:cNvSpPr txBox="1"/>
          <p:nvPr/>
        </p:nvSpPr>
        <p:spPr>
          <a:xfrm>
            <a:off x="364680" y="1225670"/>
            <a:ext cx="2672526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0" i="0" u="none" strike="noStrike" cap="none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2조_장형렬, 맹주호, 유병민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>
            <a:extLst>
              <a:ext uri="{FF2B5EF4-FFF2-40B4-BE49-F238E27FC236}">
                <a16:creationId xmlns:a16="http://schemas.microsoft.com/office/drawing/2014/main" id="{5CA669C4-50AE-440E-A3BC-95ED6CB79ABC}"/>
              </a:ext>
            </a:extLst>
          </p:cNvPr>
          <p:cNvSpPr/>
          <p:nvPr/>
        </p:nvSpPr>
        <p:spPr>
          <a:xfrm>
            <a:off x="7726448" y="1614658"/>
            <a:ext cx="3473877" cy="4589754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E1935FC-FC8C-495C-BBD9-49446AA76DAC}"/>
              </a:ext>
            </a:extLst>
          </p:cNvPr>
          <p:cNvSpPr/>
          <p:nvPr/>
        </p:nvSpPr>
        <p:spPr>
          <a:xfrm>
            <a:off x="1214273" y="1614658"/>
            <a:ext cx="5868140" cy="4589754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84876C56-B60B-47EA-9563-C60F73AFD571}"/>
              </a:ext>
            </a:extLst>
          </p:cNvPr>
          <p:cNvSpPr/>
          <p:nvPr/>
        </p:nvSpPr>
        <p:spPr>
          <a:xfrm>
            <a:off x="1517217" y="1907928"/>
            <a:ext cx="2185849" cy="76492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시작</a:t>
            </a: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600">
                <a:solidFill>
                  <a:srgbClr val="554F4D"/>
                </a:solidFill>
              </a:rPr>
              <a:t>시스템 구조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629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>
                <a:solidFill>
                  <a:srgbClr val="554F4D"/>
                </a:solidFill>
              </a:rPr>
              <a:t>Part 2</a:t>
            </a:r>
            <a:endParaRPr lang="ko-KR" altLang="en-US" sz="1100">
              <a:solidFill>
                <a:srgbClr val="554F4D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C96F192-B464-4F15-9A32-37041458C83B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3B8770-661B-4E21-872A-AED7900255B1}"/>
              </a:ext>
            </a:extLst>
          </p:cNvPr>
          <p:cNvSpPr/>
          <p:nvPr/>
        </p:nvSpPr>
        <p:spPr>
          <a:xfrm>
            <a:off x="1517217" y="2958787"/>
            <a:ext cx="2185849" cy="765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웹브라우저 실행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D81B427-E282-4178-99BF-3E9229A5B383}"/>
              </a:ext>
            </a:extLst>
          </p:cNvPr>
          <p:cNvSpPr/>
          <p:nvPr/>
        </p:nvSpPr>
        <p:spPr>
          <a:xfrm>
            <a:off x="1517217" y="4026490"/>
            <a:ext cx="2185849" cy="765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KEB </a:t>
            </a:r>
            <a:r>
              <a:rPr lang="ko-KR" altLang="en-US" sz="1400" dirty="0"/>
              <a:t>하나은행 </a:t>
            </a:r>
            <a:endParaRPr lang="en-US" altLang="ko-KR" sz="1400" dirty="0" smtClean="0"/>
          </a:p>
          <a:p>
            <a:pPr algn="ctr"/>
            <a:r>
              <a:rPr lang="ko-KR" altLang="en-US" dirty="0" smtClean="0"/>
              <a:t>환율</a:t>
            </a:r>
            <a:r>
              <a:rPr lang="en-US" altLang="ko-KR" dirty="0" smtClean="0"/>
              <a:t> </a:t>
            </a:r>
            <a:r>
              <a:rPr lang="ko-KR" altLang="en-US" dirty="0" smtClean="0"/>
              <a:t>정보 페이지 </a:t>
            </a:r>
            <a:r>
              <a:rPr lang="ko-KR" altLang="en-US" dirty="0"/>
              <a:t>접속</a:t>
            </a:r>
          </a:p>
          <a:p>
            <a:pPr algn="ctr"/>
            <a:endParaRPr lang="ko-KR" altLang="en-US" sz="14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72AD382-7169-43DF-A1F0-3BBEB6470F6E}"/>
              </a:ext>
            </a:extLst>
          </p:cNvPr>
          <p:cNvSpPr/>
          <p:nvPr/>
        </p:nvSpPr>
        <p:spPr>
          <a:xfrm>
            <a:off x="1517217" y="5094194"/>
            <a:ext cx="2185849" cy="7650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특정 컬럼의 환율 정보</a:t>
            </a:r>
            <a:endParaRPr lang="en-US" altLang="ko-KR" dirty="0" smtClean="0"/>
          </a:p>
          <a:p>
            <a:pPr algn="ctr"/>
            <a:r>
              <a:rPr lang="ko-KR" altLang="en-US" dirty="0" err="1" smtClean="0"/>
              <a:t>스크래핑</a:t>
            </a:r>
            <a:endParaRPr lang="ko-KR" altLang="en-US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FEB6DC9C-D2F1-42FF-AAA2-B6F1E9565DE8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2610142" y="2656011"/>
            <a:ext cx="0" cy="302776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06377DAB-C794-4804-97DF-13A721981892}"/>
              </a:ext>
            </a:extLst>
          </p:cNvPr>
          <p:cNvCxnSpPr>
            <a:cxnSpLocks/>
          </p:cNvCxnSpPr>
          <p:nvPr/>
        </p:nvCxnSpPr>
        <p:spPr>
          <a:xfrm>
            <a:off x="2601264" y="3723714"/>
            <a:ext cx="0" cy="302776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3FE439F0-AFA9-4FA4-88A9-1E0A7B922D1C}"/>
              </a:ext>
            </a:extLst>
          </p:cNvPr>
          <p:cNvCxnSpPr>
            <a:cxnSpLocks/>
          </p:cNvCxnSpPr>
          <p:nvPr/>
        </p:nvCxnSpPr>
        <p:spPr>
          <a:xfrm>
            <a:off x="2585342" y="4791418"/>
            <a:ext cx="0" cy="302776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81863688-B15A-4D9A-8E07-B93ABD03BEDB}"/>
              </a:ext>
            </a:extLst>
          </p:cNvPr>
          <p:cNvCxnSpPr>
            <a:cxnSpLocks/>
          </p:cNvCxnSpPr>
          <p:nvPr/>
        </p:nvCxnSpPr>
        <p:spPr>
          <a:xfrm>
            <a:off x="5195377" y="2656011"/>
            <a:ext cx="0" cy="302776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084BEE3-A193-4C04-9587-4F2A24E844A8}"/>
              </a:ext>
            </a:extLst>
          </p:cNvPr>
          <p:cNvCxnSpPr>
            <a:cxnSpLocks/>
          </p:cNvCxnSpPr>
          <p:nvPr/>
        </p:nvCxnSpPr>
        <p:spPr>
          <a:xfrm>
            <a:off x="5186499" y="3742573"/>
            <a:ext cx="0" cy="302776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F9F375A-DCD7-4C34-8896-07FEC2BE4323}"/>
              </a:ext>
            </a:extLst>
          </p:cNvPr>
          <p:cNvSpPr/>
          <p:nvPr/>
        </p:nvSpPr>
        <p:spPr>
          <a:xfrm>
            <a:off x="1517217" y="1482571"/>
            <a:ext cx="2614482" cy="302845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환율정보 스크래핑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7EBC0F5-3D86-4CD9-9EAC-E374B1224A14}"/>
              </a:ext>
            </a:extLst>
          </p:cNvPr>
          <p:cNvSpPr/>
          <p:nvPr/>
        </p:nvSpPr>
        <p:spPr>
          <a:xfrm>
            <a:off x="8362700" y="3632711"/>
            <a:ext cx="2243633" cy="6638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EXCEL</a:t>
            </a:r>
            <a:r>
              <a:rPr lang="ko-KR" altLang="en-US" sz="1400" dirty="0" smtClean="0"/>
              <a:t>파일</a:t>
            </a:r>
            <a:r>
              <a:rPr lang="ko-KR" altLang="en-US" dirty="0" smtClean="0"/>
              <a:t>에 기입된 </a:t>
            </a:r>
            <a:endParaRPr lang="en-US" altLang="ko-KR" dirty="0" smtClean="0"/>
          </a:p>
          <a:p>
            <a:pPr algn="ctr"/>
            <a:r>
              <a:rPr lang="ko-KR" altLang="en-US" sz="1400" dirty="0" smtClean="0"/>
              <a:t>환율 정보를 데이터 </a:t>
            </a:r>
            <a:r>
              <a:rPr lang="ko-KR" altLang="en-US" sz="1400" dirty="0"/>
              <a:t>테이블로 </a:t>
            </a:r>
            <a:r>
              <a:rPr lang="ko-KR" altLang="en-US" sz="1400" dirty="0" smtClean="0"/>
              <a:t>읽음</a:t>
            </a:r>
            <a:endParaRPr lang="ko-KR" altLang="en-US" sz="1400" dirty="0"/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CA684618-8B0E-434D-A6EE-EC3A578AB3AB}"/>
              </a:ext>
            </a:extLst>
          </p:cNvPr>
          <p:cNvCxnSpPr>
            <a:cxnSpLocks/>
          </p:cNvCxnSpPr>
          <p:nvPr/>
        </p:nvCxnSpPr>
        <p:spPr>
          <a:xfrm>
            <a:off x="9463390" y="2254577"/>
            <a:ext cx="0" cy="401364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C997ED0-46E4-4F21-936A-F23B42FA05AE}"/>
              </a:ext>
            </a:extLst>
          </p:cNvPr>
          <p:cNvCxnSpPr>
            <a:cxnSpLocks/>
          </p:cNvCxnSpPr>
          <p:nvPr/>
        </p:nvCxnSpPr>
        <p:spPr>
          <a:xfrm>
            <a:off x="9463390" y="3228868"/>
            <a:ext cx="0" cy="416217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044B06FC-88A9-4CDB-9A79-DD6D442B36AC}"/>
              </a:ext>
            </a:extLst>
          </p:cNvPr>
          <p:cNvCxnSpPr>
            <a:cxnSpLocks/>
          </p:cNvCxnSpPr>
          <p:nvPr/>
        </p:nvCxnSpPr>
        <p:spPr>
          <a:xfrm>
            <a:off x="9463389" y="4296531"/>
            <a:ext cx="0" cy="302776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4C4F813-609E-4649-B509-CB704B4D47C9}"/>
              </a:ext>
            </a:extLst>
          </p:cNvPr>
          <p:cNvSpPr/>
          <p:nvPr/>
        </p:nvSpPr>
        <p:spPr>
          <a:xfrm>
            <a:off x="8144251" y="1469882"/>
            <a:ext cx="2614482" cy="302845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/>
              <a:t>My SQL </a:t>
            </a:r>
            <a:r>
              <a:rPr lang="ko-KR" altLang="en-US" sz="1400"/>
              <a:t>연동</a:t>
            </a:r>
          </a:p>
        </p:txBody>
      </p:sp>
      <p:sp>
        <p:nvSpPr>
          <p:cNvPr id="48" name="육각형 47">
            <a:extLst>
              <a:ext uri="{FF2B5EF4-FFF2-40B4-BE49-F238E27FC236}">
                <a16:creationId xmlns:a16="http://schemas.microsoft.com/office/drawing/2014/main" id="{BD13663F-0263-4E6C-9174-D78E27C79C45}"/>
              </a:ext>
            </a:extLst>
          </p:cNvPr>
          <p:cNvSpPr/>
          <p:nvPr/>
        </p:nvSpPr>
        <p:spPr>
          <a:xfrm>
            <a:off x="8515101" y="2639637"/>
            <a:ext cx="1896578" cy="58923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/>
              <a:t>MySQL</a:t>
            </a:r>
            <a:r>
              <a:rPr lang="ko-KR" altLang="en-US" sz="1400"/>
              <a:t>과 연결</a:t>
            </a: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5222F43E-510F-41FE-BAA0-0EE8BB400394}"/>
              </a:ext>
            </a:extLst>
          </p:cNvPr>
          <p:cNvSpPr/>
          <p:nvPr/>
        </p:nvSpPr>
        <p:spPr>
          <a:xfrm>
            <a:off x="8515101" y="1849297"/>
            <a:ext cx="1896578" cy="47372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시작</a:t>
            </a:r>
          </a:p>
        </p:txBody>
      </p:sp>
      <p:sp>
        <p:nvSpPr>
          <p:cNvPr id="51" name="평행 사변형 50">
            <a:extLst>
              <a:ext uri="{FF2B5EF4-FFF2-40B4-BE49-F238E27FC236}">
                <a16:creationId xmlns:a16="http://schemas.microsoft.com/office/drawing/2014/main" id="{18B70148-80A5-44C4-B4DA-7230C09A2F3B}"/>
              </a:ext>
            </a:extLst>
          </p:cNvPr>
          <p:cNvSpPr/>
          <p:nvPr/>
        </p:nvSpPr>
        <p:spPr>
          <a:xfrm>
            <a:off x="4131390" y="1853213"/>
            <a:ext cx="2185847" cy="802728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스크래핑한</a:t>
            </a:r>
            <a:r>
              <a:rPr lang="ko-KR" altLang="en-US" dirty="0"/>
              <a:t> 데이터를 </a:t>
            </a:r>
            <a:r>
              <a:rPr lang="en-US" altLang="ko-KR" dirty="0"/>
              <a:t>EXCEL </a:t>
            </a:r>
            <a:r>
              <a:rPr lang="ko-KR" altLang="en-US" dirty="0"/>
              <a:t>파일 형식으로 저장</a:t>
            </a:r>
          </a:p>
        </p:txBody>
      </p: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54527220-D08A-41A9-A722-997ADEAC65BE}"/>
              </a:ext>
            </a:extLst>
          </p:cNvPr>
          <p:cNvCxnSpPr>
            <a:cxnSpLocks/>
            <a:stCxn id="10" idx="3"/>
            <a:endCxn id="51" idx="5"/>
          </p:cNvCxnSpPr>
          <p:nvPr/>
        </p:nvCxnSpPr>
        <p:spPr>
          <a:xfrm flipV="1">
            <a:off x="3703066" y="2254577"/>
            <a:ext cx="528665" cy="3222151"/>
          </a:xfrm>
          <a:prstGeom prst="bentConnector3">
            <a:avLst>
              <a:gd name="adj1" fmla="val 50000"/>
            </a:avLst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평행 사변형 57">
            <a:extLst>
              <a:ext uri="{FF2B5EF4-FFF2-40B4-BE49-F238E27FC236}">
                <a16:creationId xmlns:a16="http://schemas.microsoft.com/office/drawing/2014/main" id="{25F04BBA-81E5-4A1E-A4DB-81D0F82F55AA}"/>
              </a:ext>
            </a:extLst>
          </p:cNvPr>
          <p:cNvSpPr/>
          <p:nvPr/>
        </p:nvSpPr>
        <p:spPr>
          <a:xfrm>
            <a:off x="8515101" y="4599307"/>
            <a:ext cx="1896576" cy="696496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/>
              <a:t>My SQL DB</a:t>
            </a:r>
            <a:r>
              <a:rPr lang="ko-KR" altLang="en-US" sz="1400"/>
              <a:t>에 입력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CB4A98CB-DC1E-4455-808A-27F31C3A308A}"/>
              </a:ext>
            </a:extLst>
          </p:cNvPr>
          <p:cNvCxnSpPr>
            <a:cxnSpLocks/>
            <a:stCxn id="58" idx="4"/>
            <a:endCxn id="68" idx="0"/>
          </p:cNvCxnSpPr>
          <p:nvPr/>
        </p:nvCxnSpPr>
        <p:spPr>
          <a:xfrm flipH="1">
            <a:off x="9463388" y="5295803"/>
            <a:ext cx="1" cy="223784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156BA82F-84D2-4C25-85FC-0BB19A34AA1F}"/>
              </a:ext>
            </a:extLst>
          </p:cNvPr>
          <p:cNvSpPr/>
          <p:nvPr/>
        </p:nvSpPr>
        <p:spPr>
          <a:xfrm>
            <a:off x="8515098" y="5519587"/>
            <a:ext cx="1896579" cy="47372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종료</a:t>
            </a:r>
          </a:p>
        </p:txBody>
      </p:sp>
      <p:sp>
        <p:nvSpPr>
          <p:cNvPr id="37" name="평행 사변형 36">
            <a:extLst>
              <a:ext uri="{FF2B5EF4-FFF2-40B4-BE49-F238E27FC236}">
                <a16:creationId xmlns:a16="http://schemas.microsoft.com/office/drawing/2014/main" id="{E35F889D-67BA-44F3-B01B-32E24CA9DFCE}"/>
              </a:ext>
            </a:extLst>
          </p:cNvPr>
          <p:cNvSpPr/>
          <p:nvPr/>
        </p:nvSpPr>
        <p:spPr>
          <a:xfrm>
            <a:off x="4087096" y="2949951"/>
            <a:ext cx="2185847" cy="802728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MySQL </a:t>
            </a:r>
            <a:r>
              <a:rPr lang="en-US" altLang="ko-KR" dirty="0" smtClean="0"/>
              <a:t>DB</a:t>
            </a:r>
            <a:r>
              <a:rPr lang="ko-KR" altLang="en-US" dirty="0" smtClean="0"/>
              <a:t>에 접속하여 데이터 저장</a:t>
            </a:r>
            <a:endParaRPr lang="ko-KR" altLang="en-US" dirty="0"/>
          </a:p>
        </p:txBody>
      </p:sp>
      <p:sp>
        <p:nvSpPr>
          <p:cNvPr id="38" name="평행 사변형 37">
            <a:extLst>
              <a:ext uri="{FF2B5EF4-FFF2-40B4-BE49-F238E27FC236}">
                <a16:creationId xmlns:a16="http://schemas.microsoft.com/office/drawing/2014/main" id="{E35F889D-67BA-44F3-B01B-32E24CA9DFCE}"/>
              </a:ext>
            </a:extLst>
          </p:cNvPr>
          <p:cNvSpPr/>
          <p:nvPr/>
        </p:nvSpPr>
        <p:spPr>
          <a:xfrm>
            <a:off x="4082398" y="4048528"/>
            <a:ext cx="2185847" cy="802728"/>
          </a:xfrm>
          <a:prstGeom prst="parallelogram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DB</a:t>
            </a:r>
            <a:r>
              <a:rPr lang="ko-KR" altLang="en-US" dirty="0"/>
              <a:t>에 </a:t>
            </a:r>
            <a:r>
              <a:rPr lang="ko-KR" altLang="en-US" dirty="0" smtClean="0"/>
              <a:t>저장된 데이터 조회하여 보여줌</a:t>
            </a:r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B7EBC0F5-3D86-4CD9-9EAC-E374B1224A14}"/>
              </a:ext>
            </a:extLst>
          </p:cNvPr>
          <p:cNvSpPr/>
          <p:nvPr/>
        </p:nvSpPr>
        <p:spPr>
          <a:xfrm>
            <a:off x="4201632" y="5175305"/>
            <a:ext cx="1896578" cy="6638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EXCEL </a:t>
            </a:r>
            <a:r>
              <a:rPr lang="ko-KR" altLang="en-US" dirty="0" smtClean="0"/>
              <a:t>파일에 기입된 데이터를 사용자에게 보여줌</a:t>
            </a:r>
            <a:endParaRPr lang="ko-KR" altLang="en-US" sz="1400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2084BEE3-A193-4C04-9587-4F2A24E844A8}"/>
              </a:ext>
            </a:extLst>
          </p:cNvPr>
          <p:cNvCxnSpPr>
            <a:cxnSpLocks/>
          </p:cNvCxnSpPr>
          <p:nvPr/>
        </p:nvCxnSpPr>
        <p:spPr>
          <a:xfrm>
            <a:off x="5199199" y="4847473"/>
            <a:ext cx="0" cy="302776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오른쪽 화살표 10"/>
          <p:cNvSpPr/>
          <p:nvPr/>
        </p:nvSpPr>
        <p:spPr>
          <a:xfrm>
            <a:off x="6239198" y="3257528"/>
            <a:ext cx="1479467" cy="809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59093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41344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600" dirty="0">
                <a:solidFill>
                  <a:srgbClr val="554F4D"/>
                </a:solidFill>
              </a:rPr>
              <a:t>데이터베이스 </a:t>
            </a:r>
            <a:r>
              <a:rPr lang="ko-KR" altLang="en-US" sz="3600" dirty="0" smtClean="0">
                <a:solidFill>
                  <a:srgbClr val="554F4D"/>
                </a:solidFill>
              </a:rPr>
              <a:t> 구성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97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C96F192-B464-4F15-9A32-37041458C83B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64108F81-25C5-426B-8CFC-9CA45D959C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17984"/>
              </p:ext>
            </p:extLst>
          </p:nvPr>
        </p:nvGraphicFramePr>
        <p:xfrm>
          <a:off x="1003176" y="4939583"/>
          <a:ext cx="10019815" cy="13488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61460">
                  <a:extLst>
                    <a:ext uri="{9D8B030D-6E8A-4147-A177-3AD203B41FA5}">
                      <a16:colId xmlns:a16="http://schemas.microsoft.com/office/drawing/2014/main" val="66730114"/>
                    </a:ext>
                  </a:extLst>
                </a:gridCol>
                <a:gridCol w="2041864">
                  <a:extLst>
                    <a:ext uri="{9D8B030D-6E8A-4147-A177-3AD203B41FA5}">
                      <a16:colId xmlns:a16="http://schemas.microsoft.com/office/drawing/2014/main" val="2422217703"/>
                    </a:ext>
                  </a:extLst>
                </a:gridCol>
                <a:gridCol w="1608565">
                  <a:extLst>
                    <a:ext uri="{9D8B030D-6E8A-4147-A177-3AD203B41FA5}">
                      <a16:colId xmlns:a16="http://schemas.microsoft.com/office/drawing/2014/main" val="370685960"/>
                    </a:ext>
                  </a:extLst>
                </a:gridCol>
                <a:gridCol w="2519551">
                  <a:extLst>
                    <a:ext uri="{9D8B030D-6E8A-4147-A177-3AD203B41FA5}">
                      <a16:colId xmlns:a16="http://schemas.microsoft.com/office/drawing/2014/main" val="3974563886"/>
                    </a:ext>
                  </a:extLst>
                </a:gridCol>
                <a:gridCol w="1488375">
                  <a:extLst>
                    <a:ext uri="{9D8B030D-6E8A-4147-A177-3AD203B41FA5}">
                      <a16:colId xmlns:a16="http://schemas.microsoft.com/office/drawing/2014/main" val="321478892"/>
                    </a:ext>
                  </a:extLst>
                </a:gridCol>
              </a:tblGrid>
              <a:tr h="3372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Column Name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Data type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 Null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Explain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err="1" smtClean="0"/>
                        <a:t>etc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791782"/>
                  </a:ext>
                </a:extLst>
              </a:tr>
              <a:tr h="3372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Currency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VARCHAR(40)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Not</a:t>
                      </a:r>
                      <a:r>
                        <a:rPr lang="ko-KR" altLang="en-US" sz="1600"/>
                        <a:t> </a:t>
                      </a:r>
                      <a:r>
                        <a:rPr lang="en-US" altLang="ko-KR" sz="1600"/>
                        <a:t>Null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통화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661313"/>
                  </a:ext>
                </a:extLst>
              </a:tr>
              <a:tr h="3372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err="1"/>
                        <a:t>WireSending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DECIMAL(6,2)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Not</a:t>
                      </a:r>
                      <a:r>
                        <a:rPr lang="ko-KR" altLang="en-US" sz="1600"/>
                        <a:t> </a:t>
                      </a:r>
                      <a:r>
                        <a:rPr lang="en-US" altLang="ko-KR" sz="1600"/>
                        <a:t>Null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송금</a:t>
                      </a:r>
                      <a:r>
                        <a:rPr lang="en-US" altLang="ko-KR" sz="1600" dirty="0" smtClean="0"/>
                        <a:t>(</a:t>
                      </a:r>
                      <a:r>
                        <a:rPr lang="ko-KR" altLang="en-US" sz="1600" dirty="0" smtClean="0"/>
                        <a:t>보낼 때</a:t>
                      </a:r>
                      <a:r>
                        <a:rPr lang="en-US" altLang="ko-KR" sz="1600" dirty="0" smtClean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900"/>
                  </a:ext>
                </a:extLst>
              </a:tr>
              <a:tr h="3372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err="1"/>
                        <a:t>USDExchange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DECIMAL(6,4)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Not</a:t>
                      </a:r>
                      <a:r>
                        <a:rPr lang="ko-KR" altLang="en-US" sz="1600"/>
                        <a:t> </a:t>
                      </a:r>
                      <a:r>
                        <a:rPr lang="en-US" altLang="ko-KR" sz="1600"/>
                        <a:t>Null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/>
                        <a:t>미화 환산율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532517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FA21AEBF-E845-4335-8A09-12C85324327A}"/>
              </a:ext>
            </a:extLst>
          </p:cNvPr>
          <p:cNvSpPr/>
          <p:nvPr/>
        </p:nvSpPr>
        <p:spPr>
          <a:xfrm>
            <a:off x="3245211" y="4462582"/>
            <a:ext cx="7777781" cy="426202"/>
          </a:xfrm>
          <a:prstGeom prst="rect">
            <a:avLst/>
          </a:prstGeom>
          <a:solidFill>
            <a:srgbClr val="E6DA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exrate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57A7460-27B9-4C68-89BB-5E34B9E398CD}"/>
              </a:ext>
            </a:extLst>
          </p:cNvPr>
          <p:cNvSpPr/>
          <p:nvPr/>
        </p:nvSpPr>
        <p:spPr>
          <a:xfrm>
            <a:off x="1003176" y="4462582"/>
            <a:ext cx="2361460" cy="4262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Table name</a:t>
            </a:r>
            <a:endParaRPr lang="ko-KR" altLang="en-US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968" y="1350559"/>
            <a:ext cx="3999549" cy="284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4303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600">
                <a:solidFill>
                  <a:srgbClr val="554F4D"/>
                </a:solidFill>
              </a:rPr>
              <a:t>테이블 명세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97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C96F192-B464-4F15-9A32-37041458C83B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4">
            <a:extLst>
              <a:ext uri="{FF2B5EF4-FFF2-40B4-BE49-F238E27FC236}">
                <a16:creationId xmlns:a16="http://schemas.microsoft.com/office/drawing/2014/main" id="{4298A20F-0986-43E0-8224-4B45AA540F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918396"/>
              </p:ext>
            </p:extLst>
          </p:nvPr>
        </p:nvGraphicFramePr>
        <p:xfrm>
          <a:off x="596900" y="1642157"/>
          <a:ext cx="11366502" cy="15907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46197">
                  <a:extLst>
                    <a:ext uri="{9D8B030D-6E8A-4147-A177-3AD203B41FA5}">
                      <a16:colId xmlns:a16="http://schemas.microsoft.com/office/drawing/2014/main" val="370685960"/>
                    </a:ext>
                  </a:extLst>
                </a:gridCol>
                <a:gridCol w="1801375">
                  <a:extLst>
                    <a:ext uri="{9D8B030D-6E8A-4147-A177-3AD203B41FA5}">
                      <a16:colId xmlns:a16="http://schemas.microsoft.com/office/drawing/2014/main" val="3974563886"/>
                    </a:ext>
                  </a:extLst>
                </a:gridCol>
                <a:gridCol w="799782">
                  <a:extLst>
                    <a:ext uri="{9D8B030D-6E8A-4147-A177-3AD203B41FA5}">
                      <a16:colId xmlns:a16="http://schemas.microsoft.com/office/drawing/2014/main" val="321478892"/>
                    </a:ext>
                  </a:extLst>
                </a:gridCol>
                <a:gridCol w="2192785">
                  <a:extLst>
                    <a:ext uri="{9D8B030D-6E8A-4147-A177-3AD203B41FA5}">
                      <a16:colId xmlns:a16="http://schemas.microsoft.com/office/drawing/2014/main" val="427253903"/>
                    </a:ext>
                  </a:extLst>
                </a:gridCol>
                <a:gridCol w="1878791">
                  <a:extLst>
                    <a:ext uri="{9D8B030D-6E8A-4147-A177-3AD203B41FA5}">
                      <a16:colId xmlns:a16="http://schemas.microsoft.com/office/drawing/2014/main" val="4211563983"/>
                    </a:ext>
                  </a:extLst>
                </a:gridCol>
                <a:gridCol w="1623786">
                  <a:extLst>
                    <a:ext uri="{9D8B030D-6E8A-4147-A177-3AD203B41FA5}">
                      <a16:colId xmlns:a16="http://schemas.microsoft.com/office/drawing/2014/main" val="4084676682"/>
                    </a:ext>
                  </a:extLst>
                </a:gridCol>
                <a:gridCol w="1623786">
                  <a:extLst>
                    <a:ext uri="{9D8B030D-6E8A-4147-A177-3AD203B41FA5}">
                      <a16:colId xmlns:a16="http://schemas.microsoft.com/office/drawing/2014/main" val="3950468752"/>
                    </a:ext>
                  </a:extLst>
                </a:gridCol>
              </a:tblGrid>
              <a:tr h="3445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 Table Name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Column type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Null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Column Name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Table explain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Column default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Column key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791782"/>
                  </a:ext>
                </a:extLst>
              </a:tr>
              <a:tr h="3372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err="1"/>
                        <a:t>exrate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VARCHAR(40)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Yes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Currency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/>
                        <a:t>통화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661313"/>
                  </a:ext>
                </a:extLst>
              </a:tr>
              <a:tr h="337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이롭게 바탕체 Medium"/>
                          <a:cs typeface="+mn-cs"/>
                        </a:rPr>
                        <a:t>Exrate</a:t>
                      </a:r>
                      <a:endParaRPr kumimoji="0" lang="ko-KR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이롭게 바탕체 Medium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DECIMAL(6,2)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롭게 바탕체 Medium"/>
                          <a:cs typeface="+mn-cs"/>
                        </a:rPr>
                        <a:t>Yes</a:t>
                      </a:r>
                      <a:endParaRPr kumimoji="0" lang="ko-KR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롭게 바탕체 Medium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WireSending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/>
                        <a:t>송금</a:t>
                      </a:r>
                      <a:r>
                        <a:rPr lang="en-US" altLang="ko-KR" sz="1600"/>
                        <a:t>(</a:t>
                      </a:r>
                      <a:r>
                        <a:rPr lang="ko-KR" altLang="en-US" sz="1600"/>
                        <a:t>보낼 때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3900"/>
                  </a:ext>
                </a:extLst>
              </a:tr>
              <a:tr h="337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이롭게 바탕체 Medium"/>
                          <a:cs typeface="+mn-cs"/>
                        </a:rPr>
                        <a:t>Exrate</a:t>
                      </a:r>
                      <a:endParaRPr kumimoji="0" lang="ko-KR" altLang="en-US" sz="1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이롭게 바탕체 Medium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DECIMAL(6,4)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이롭게 바탕체 Medium"/>
                          <a:cs typeface="+mn-cs"/>
                        </a:rPr>
                        <a:t>Yes</a:t>
                      </a:r>
                      <a:endParaRPr kumimoji="0" lang="ko-KR" altLang="en-US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이롭게 바탕체 Medium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USDExchange</a:t>
                      </a:r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/>
                        <a:t>미화 환산율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532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3254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g123aa9a1573_0_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13960"/>
            <a:ext cx="12188563" cy="68719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" name="Google Shape;242;g123aa9a1573_0_9"/>
          <p:cNvGrpSpPr/>
          <p:nvPr/>
        </p:nvGrpSpPr>
        <p:grpSpPr>
          <a:xfrm>
            <a:off x="787400" y="2349000"/>
            <a:ext cx="2160000" cy="2160000"/>
            <a:chOff x="787400" y="2349000"/>
            <a:chExt cx="2160000" cy="2160000"/>
          </a:xfrm>
        </p:grpSpPr>
        <p:sp>
          <p:nvSpPr>
            <p:cNvPr id="243" name="Google Shape;243;g123aa9a1573_0_9"/>
            <p:cNvSpPr/>
            <p:nvPr/>
          </p:nvSpPr>
          <p:spPr>
            <a:xfrm>
              <a:off x="787400" y="2349000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g123aa9a1573_0_9"/>
            <p:cNvSpPr txBox="1"/>
            <p:nvPr/>
          </p:nvSpPr>
          <p:spPr>
            <a:xfrm>
              <a:off x="1056921" y="3601060"/>
              <a:ext cx="16209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800">
                  <a:solidFill>
                    <a:srgbClr val="554F4D"/>
                  </a:solidFill>
                </a:rPr>
                <a:t>기술상세</a:t>
              </a:r>
              <a:endParaRPr/>
            </a:p>
          </p:txBody>
        </p:sp>
        <p:sp>
          <p:nvSpPr>
            <p:cNvPr id="245" name="Google Shape;245;g123aa9a1573_0_9"/>
            <p:cNvSpPr txBox="1"/>
            <p:nvPr/>
          </p:nvSpPr>
          <p:spPr>
            <a:xfrm>
              <a:off x="1158871" y="2478309"/>
              <a:ext cx="1417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600">
                  <a:solidFill>
                    <a:srgbClr val="554F4D"/>
                  </a:solidFill>
                  <a:latin typeface="Arial"/>
                  <a:ea typeface="Arial"/>
                  <a:cs typeface="Arial"/>
                  <a:sym typeface="Arial"/>
                </a:rPr>
                <a:t>Part </a:t>
              </a:r>
              <a:r>
                <a:rPr lang="ko-KR" sz="3600">
                  <a:solidFill>
                    <a:srgbClr val="554F4D"/>
                  </a:solidFill>
                </a:rPr>
                <a:t>3</a:t>
              </a:r>
              <a:endParaRPr sz="36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1250407"/>
            <a:ext cx="5428800" cy="5504400"/>
          </a:xfrm>
          <a:prstGeom prst="rect">
            <a:avLst/>
          </a:prstGeom>
        </p:spPr>
      </p:pic>
      <p:cxnSp>
        <p:nvCxnSpPr>
          <p:cNvPr id="250" name="Google Shape;250;g123aa9a1573_0_81"/>
          <p:cNvCxnSpPr/>
          <p:nvPr/>
        </p:nvCxnSpPr>
        <p:spPr>
          <a:xfrm>
            <a:off x="622300" y="1143000"/>
            <a:ext cx="11569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1" name="Google Shape;251;g123aa9a1573_0_81"/>
          <p:cNvSpPr txBox="1"/>
          <p:nvPr/>
        </p:nvSpPr>
        <p:spPr>
          <a:xfrm>
            <a:off x="811411" y="350594"/>
            <a:ext cx="219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dirty="0">
                <a:solidFill>
                  <a:srgbClr val="554F4D"/>
                </a:solidFill>
              </a:rPr>
              <a:t>기술 </a:t>
            </a:r>
            <a:r>
              <a:rPr lang="ko-KR" altLang="en-US" sz="3600" dirty="0">
                <a:solidFill>
                  <a:srgbClr val="554F4D"/>
                </a:solidFill>
              </a:rPr>
              <a:t>상세</a:t>
            </a:r>
            <a:endParaRPr dirty="0"/>
          </a:p>
        </p:txBody>
      </p:sp>
      <p:sp>
        <p:nvSpPr>
          <p:cNvPr id="252" name="Google Shape;252;g123aa9a1573_0_81"/>
          <p:cNvSpPr txBox="1"/>
          <p:nvPr/>
        </p:nvSpPr>
        <p:spPr>
          <a:xfrm>
            <a:off x="811411" y="92891"/>
            <a:ext cx="558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ko-KR" sz="1100">
                <a:solidFill>
                  <a:srgbClr val="554F4D"/>
                </a:solidFill>
              </a:rPr>
              <a:t>3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23aa9a1573_0_81"/>
          <p:cNvSpPr/>
          <p:nvPr/>
        </p:nvSpPr>
        <p:spPr>
          <a:xfrm>
            <a:off x="-5" y="-1"/>
            <a:ext cx="86700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699905" y="1406769"/>
            <a:ext cx="5278555" cy="52635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224954" y="1406769"/>
            <a:ext cx="542485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환율정보</a:t>
            </a:r>
            <a:r>
              <a:rPr lang="ko-KR" altLang="en-US" dirty="0"/>
              <a:t> </a:t>
            </a:r>
            <a:r>
              <a:rPr lang="ko-KR" altLang="en-US" dirty="0" err="1"/>
              <a:t>스크래핑</a:t>
            </a:r>
            <a:r>
              <a:rPr lang="ko-KR" altLang="en-US" dirty="0"/>
              <a:t> 시스템의 초기화면 입니다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err="1"/>
              <a:t>환율정보</a:t>
            </a:r>
            <a:r>
              <a:rPr lang="ko-KR" altLang="en-US" dirty="0"/>
              <a:t> </a:t>
            </a:r>
            <a:r>
              <a:rPr lang="ko-KR" altLang="en-US" dirty="0" err="1"/>
              <a:t>스크래핑</a:t>
            </a:r>
            <a:r>
              <a:rPr lang="ko-KR" altLang="en-US" dirty="0"/>
              <a:t> 시스템을 실행합니다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en-US" altLang="ko-KR" dirty="0" err="1"/>
              <a:t>Kebhana</a:t>
            </a:r>
            <a:r>
              <a:rPr lang="en-US" altLang="ko-KR" dirty="0"/>
              <a:t> </a:t>
            </a:r>
            <a:r>
              <a:rPr lang="ko-KR" altLang="en-US" dirty="0" smtClean="0"/>
              <a:t>홈페이지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Kebhana</a:t>
            </a:r>
            <a:r>
              <a:rPr lang="en-US" altLang="ko-KR" dirty="0" smtClean="0"/>
              <a:t> </a:t>
            </a:r>
            <a:r>
              <a:rPr lang="ko-KR" altLang="en-US" dirty="0"/>
              <a:t>환율 </a:t>
            </a:r>
            <a:r>
              <a:rPr lang="ko-KR" altLang="en-US" dirty="0" smtClean="0"/>
              <a:t>정보를 추출하는 </a:t>
            </a:r>
            <a:r>
              <a:rPr lang="en-US" altLang="ko-KR" dirty="0" smtClean="0"/>
              <a:t>Exchange Rate </a:t>
            </a:r>
            <a:r>
              <a:rPr lang="ko-KR" altLang="en-US" dirty="0" err="1" smtClean="0"/>
              <a:t>스크래핑</a:t>
            </a:r>
            <a:r>
              <a:rPr lang="en-US" altLang="ko-KR" dirty="0" smtClean="0"/>
              <a:t>, DB</a:t>
            </a:r>
            <a:r>
              <a:rPr lang="ko-KR" altLang="en-US" dirty="0" smtClean="0"/>
              <a:t>가 실행됩니다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897" y="2584938"/>
            <a:ext cx="2891311" cy="349054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4697" y="2584938"/>
            <a:ext cx="2891311" cy="3490547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6122408" y="2517931"/>
            <a:ext cx="6016840" cy="3671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2287345" y="1600200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99825" y="2532311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369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1250407"/>
            <a:ext cx="5428800" cy="5504400"/>
          </a:xfrm>
          <a:prstGeom prst="rect">
            <a:avLst/>
          </a:prstGeom>
        </p:spPr>
      </p:pic>
      <p:cxnSp>
        <p:nvCxnSpPr>
          <p:cNvPr id="250" name="Google Shape;250;g123aa9a1573_0_81"/>
          <p:cNvCxnSpPr/>
          <p:nvPr/>
        </p:nvCxnSpPr>
        <p:spPr>
          <a:xfrm>
            <a:off x="622300" y="1143000"/>
            <a:ext cx="11569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1" name="Google Shape;251;g123aa9a1573_0_81"/>
          <p:cNvSpPr txBox="1"/>
          <p:nvPr/>
        </p:nvSpPr>
        <p:spPr>
          <a:xfrm>
            <a:off x="811411" y="350594"/>
            <a:ext cx="219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dirty="0">
                <a:solidFill>
                  <a:srgbClr val="554F4D"/>
                </a:solidFill>
              </a:rPr>
              <a:t>기술 </a:t>
            </a:r>
            <a:r>
              <a:rPr lang="ko-KR" altLang="en-US" sz="3600" dirty="0">
                <a:solidFill>
                  <a:srgbClr val="554F4D"/>
                </a:solidFill>
              </a:rPr>
              <a:t>상세</a:t>
            </a:r>
            <a:endParaRPr dirty="0"/>
          </a:p>
        </p:txBody>
      </p:sp>
      <p:sp>
        <p:nvSpPr>
          <p:cNvPr id="252" name="Google Shape;252;g123aa9a1573_0_81"/>
          <p:cNvSpPr txBox="1"/>
          <p:nvPr/>
        </p:nvSpPr>
        <p:spPr>
          <a:xfrm>
            <a:off x="811411" y="92891"/>
            <a:ext cx="558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ko-KR" sz="1100">
                <a:solidFill>
                  <a:srgbClr val="554F4D"/>
                </a:solidFill>
              </a:rPr>
              <a:t>3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23aa9a1573_0_81"/>
          <p:cNvSpPr/>
          <p:nvPr/>
        </p:nvSpPr>
        <p:spPr>
          <a:xfrm>
            <a:off x="-5" y="-1"/>
            <a:ext cx="86700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21895" y="2840088"/>
            <a:ext cx="4658627" cy="20504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224954" y="1406769"/>
            <a:ext cx="54248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사용자에게 프로그램 실행 여부를 묻는 시퀀스입니다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메시지 박스에서 예</a:t>
            </a:r>
            <a:r>
              <a:rPr lang="en-US" altLang="ko-KR" dirty="0" smtClean="0"/>
              <a:t>(Y)</a:t>
            </a:r>
            <a:r>
              <a:rPr lang="ko-KR" altLang="en-US" dirty="0" smtClean="0"/>
              <a:t> 또는 아니오</a:t>
            </a:r>
            <a:r>
              <a:rPr lang="en-US" altLang="ko-KR" dirty="0" smtClean="0"/>
              <a:t>(N)</a:t>
            </a:r>
            <a:r>
              <a:rPr lang="ko-KR" altLang="en-US" dirty="0" smtClean="0"/>
              <a:t>를 선택합니다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 startAt="2"/>
            </a:pPr>
            <a:r>
              <a:rPr lang="ko-KR" altLang="en-US" dirty="0" smtClean="0"/>
              <a:t>예</a:t>
            </a:r>
            <a:r>
              <a:rPr lang="en-US" altLang="ko-KR" dirty="0" smtClean="0"/>
              <a:t>(Y) </a:t>
            </a:r>
            <a:r>
              <a:rPr lang="ko-KR" altLang="en-US" dirty="0" smtClean="0"/>
              <a:t>를 선택하면 </a:t>
            </a:r>
            <a:r>
              <a:rPr lang="en-US" altLang="ko-KR" dirty="0" err="1" smtClean="0"/>
              <a:t>kebhana</a:t>
            </a:r>
            <a:r>
              <a:rPr lang="en-US" altLang="ko-KR" dirty="0" smtClean="0"/>
              <a:t> </a:t>
            </a:r>
            <a:r>
              <a:rPr lang="ko-KR" altLang="en-US" dirty="0" smtClean="0"/>
              <a:t>환율 정보 페이지를 실행시키는 </a:t>
            </a:r>
            <a:r>
              <a:rPr lang="ko-KR" altLang="en-US" dirty="0" err="1" smtClean="0"/>
              <a:t>액티비티가</a:t>
            </a:r>
            <a:r>
              <a:rPr lang="ko-KR" altLang="en-US" dirty="0" smtClean="0"/>
              <a:t> 실행 됩니다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2-1. </a:t>
            </a:r>
            <a:r>
              <a:rPr lang="ko-KR" altLang="en-US" dirty="0" smtClean="0"/>
              <a:t>아니오</a:t>
            </a:r>
            <a:r>
              <a:rPr lang="en-US" altLang="ko-KR" dirty="0" smtClean="0"/>
              <a:t>(N) </a:t>
            </a:r>
            <a:r>
              <a:rPr lang="ko-KR" altLang="en-US" dirty="0" smtClean="0"/>
              <a:t>를 선택하면 프로그램을 종료합니다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3.    Open Browser </a:t>
            </a:r>
            <a:r>
              <a:rPr lang="ko-KR" altLang="en-US" dirty="0" err="1" smtClean="0"/>
              <a:t>액티비티를</a:t>
            </a:r>
            <a:r>
              <a:rPr lang="ko-KR" altLang="en-US" dirty="0" smtClean="0"/>
              <a:t> 통해 </a:t>
            </a:r>
            <a:r>
              <a:rPr lang="en-US" altLang="ko-KR" dirty="0" err="1" smtClean="0"/>
              <a:t>kebhana</a:t>
            </a:r>
            <a:r>
              <a:rPr lang="en-US" altLang="ko-KR" dirty="0" smtClean="0"/>
              <a:t> </a:t>
            </a:r>
            <a:r>
              <a:rPr lang="ko-KR" altLang="en-US" dirty="0" smtClean="0"/>
              <a:t>환율 정보 페이지를      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    </a:t>
            </a:r>
            <a:r>
              <a:rPr lang="ko-KR" altLang="en-US" dirty="0" smtClean="0"/>
              <a:t>실행 시킵니다</a:t>
            </a:r>
            <a:r>
              <a:rPr lang="en-US" altLang="ko-KR" dirty="0" smtClean="0"/>
              <a:t>.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6122408" y="3369482"/>
            <a:ext cx="6016840" cy="33853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651176" y="2580324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170691" y="3445470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4953" y="3822212"/>
            <a:ext cx="3258005" cy="90500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37020" y="3469371"/>
            <a:ext cx="2182950" cy="152642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7200" y="5073643"/>
            <a:ext cx="3555717" cy="153103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282071" y="4734589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93131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1250407"/>
            <a:ext cx="5428800" cy="5504400"/>
          </a:xfrm>
          <a:prstGeom prst="rect">
            <a:avLst/>
          </a:prstGeom>
        </p:spPr>
      </p:pic>
      <p:cxnSp>
        <p:nvCxnSpPr>
          <p:cNvPr id="250" name="Google Shape;250;g123aa9a1573_0_81"/>
          <p:cNvCxnSpPr/>
          <p:nvPr/>
        </p:nvCxnSpPr>
        <p:spPr>
          <a:xfrm>
            <a:off x="622300" y="1143000"/>
            <a:ext cx="11569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1" name="Google Shape;251;g123aa9a1573_0_81"/>
          <p:cNvSpPr txBox="1"/>
          <p:nvPr/>
        </p:nvSpPr>
        <p:spPr>
          <a:xfrm>
            <a:off x="811411" y="350594"/>
            <a:ext cx="219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dirty="0">
                <a:solidFill>
                  <a:srgbClr val="554F4D"/>
                </a:solidFill>
              </a:rPr>
              <a:t>기술 </a:t>
            </a:r>
            <a:r>
              <a:rPr lang="ko-KR" altLang="en-US" sz="3600" dirty="0">
                <a:solidFill>
                  <a:srgbClr val="554F4D"/>
                </a:solidFill>
              </a:rPr>
              <a:t>상세</a:t>
            </a:r>
            <a:endParaRPr dirty="0"/>
          </a:p>
        </p:txBody>
      </p:sp>
      <p:sp>
        <p:nvSpPr>
          <p:cNvPr id="252" name="Google Shape;252;g123aa9a1573_0_81"/>
          <p:cNvSpPr txBox="1"/>
          <p:nvPr/>
        </p:nvSpPr>
        <p:spPr>
          <a:xfrm>
            <a:off x="811411" y="92891"/>
            <a:ext cx="558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ko-KR" sz="1100">
                <a:solidFill>
                  <a:srgbClr val="554F4D"/>
                </a:solidFill>
              </a:rPr>
              <a:t>3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23aa9a1573_0_81"/>
          <p:cNvSpPr/>
          <p:nvPr/>
        </p:nvSpPr>
        <p:spPr>
          <a:xfrm>
            <a:off x="-5" y="-1"/>
            <a:ext cx="86700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24400" y="5380522"/>
            <a:ext cx="1720418" cy="8085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224954" y="1406769"/>
            <a:ext cx="54248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환율정보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스크래핑</a:t>
            </a:r>
            <a:r>
              <a:rPr lang="ko-KR" altLang="en-US" dirty="0"/>
              <a:t> </a:t>
            </a:r>
            <a:r>
              <a:rPr lang="ko-KR" altLang="en-US" dirty="0" err="1" smtClean="0"/>
              <a:t>액티비티입니다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Open Browser</a:t>
            </a:r>
            <a:r>
              <a:rPr lang="ko-KR" altLang="en-US" dirty="0" smtClean="0"/>
              <a:t>에서 접속한 홈페이지를 바탕으로 환율 정보를 추출합니다</a:t>
            </a:r>
            <a:r>
              <a:rPr lang="en-US" altLang="ko-KR" dirty="0" smtClean="0"/>
              <a:t>..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en-US" altLang="ko-KR" dirty="0" err="1"/>
              <a:t>Kebhana</a:t>
            </a:r>
            <a:r>
              <a:rPr lang="en-US" altLang="ko-KR" dirty="0"/>
              <a:t> </a:t>
            </a:r>
            <a:r>
              <a:rPr lang="ko-KR" altLang="en-US" dirty="0"/>
              <a:t>환율 정보를 추출하는 </a:t>
            </a:r>
            <a:r>
              <a:rPr lang="en-US" altLang="ko-KR" dirty="0"/>
              <a:t>Exchange Rate </a:t>
            </a:r>
            <a:r>
              <a:rPr lang="ko-KR" altLang="en-US" dirty="0" err="1"/>
              <a:t>스크래핑</a:t>
            </a:r>
            <a:r>
              <a:rPr lang="ko-KR" altLang="en-US" dirty="0"/>
              <a:t>    시퀀스가 실행됩니다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897" y="2969952"/>
            <a:ext cx="2891311" cy="349054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4697" y="2969952"/>
            <a:ext cx="2891311" cy="3490547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6122408" y="2902945"/>
            <a:ext cx="6016840" cy="3671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627550" y="5072745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99825" y="2917325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8" name="꺾인 연결선 7"/>
          <p:cNvCxnSpPr/>
          <p:nvPr/>
        </p:nvCxnSpPr>
        <p:spPr>
          <a:xfrm flipV="1">
            <a:off x="2271562" y="3437999"/>
            <a:ext cx="3828263" cy="1942523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0027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0" y="1254060"/>
            <a:ext cx="5428800" cy="5504400"/>
          </a:xfrm>
          <a:prstGeom prst="rect">
            <a:avLst/>
          </a:prstGeom>
        </p:spPr>
      </p:pic>
      <p:cxnSp>
        <p:nvCxnSpPr>
          <p:cNvPr id="250" name="Google Shape;250;g123aa9a1573_0_81"/>
          <p:cNvCxnSpPr/>
          <p:nvPr/>
        </p:nvCxnSpPr>
        <p:spPr>
          <a:xfrm>
            <a:off x="622300" y="1143000"/>
            <a:ext cx="11569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1" name="Google Shape;251;g123aa9a1573_0_81"/>
          <p:cNvSpPr txBox="1"/>
          <p:nvPr/>
        </p:nvSpPr>
        <p:spPr>
          <a:xfrm>
            <a:off x="811411" y="350594"/>
            <a:ext cx="219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dirty="0">
                <a:solidFill>
                  <a:srgbClr val="554F4D"/>
                </a:solidFill>
              </a:rPr>
              <a:t>기술 </a:t>
            </a:r>
            <a:r>
              <a:rPr lang="ko-KR" altLang="en-US" sz="3600" dirty="0">
                <a:solidFill>
                  <a:srgbClr val="554F4D"/>
                </a:solidFill>
              </a:rPr>
              <a:t>상세</a:t>
            </a:r>
            <a:endParaRPr dirty="0"/>
          </a:p>
        </p:txBody>
      </p:sp>
      <p:sp>
        <p:nvSpPr>
          <p:cNvPr id="252" name="Google Shape;252;g123aa9a1573_0_81"/>
          <p:cNvSpPr txBox="1"/>
          <p:nvPr/>
        </p:nvSpPr>
        <p:spPr>
          <a:xfrm>
            <a:off x="811411" y="92891"/>
            <a:ext cx="558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ko-KR" sz="1100">
                <a:solidFill>
                  <a:srgbClr val="554F4D"/>
                </a:solidFill>
              </a:rPr>
              <a:t>3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23aa9a1573_0_81"/>
          <p:cNvSpPr/>
          <p:nvPr/>
        </p:nvSpPr>
        <p:spPr>
          <a:xfrm>
            <a:off x="-5" y="-1"/>
            <a:ext cx="86700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090561" y="2764857"/>
            <a:ext cx="4482466" cy="36455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224954" y="1406769"/>
            <a:ext cx="542485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스크린 </a:t>
            </a:r>
            <a:r>
              <a:rPr lang="ko-KR" altLang="en-US" dirty="0" err="1"/>
              <a:t>스크래핑</a:t>
            </a:r>
            <a:r>
              <a:rPr lang="ko-KR" altLang="en-US" dirty="0"/>
              <a:t> 기능을 이용한 데이터 </a:t>
            </a:r>
            <a:r>
              <a:rPr lang="ko-KR" altLang="en-US" dirty="0" err="1"/>
              <a:t>스크래핑</a:t>
            </a:r>
            <a:r>
              <a:rPr lang="ko-KR" altLang="en-US" dirty="0"/>
              <a:t> </a:t>
            </a:r>
            <a:r>
              <a:rPr lang="ko-KR" altLang="en-US" dirty="0" err="1"/>
              <a:t>액티비티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1. </a:t>
            </a:r>
            <a:r>
              <a:rPr lang="en-US" altLang="ko-KR" dirty="0" err="1"/>
              <a:t>Kebhana</a:t>
            </a:r>
            <a:r>
              <a:rPr lang="en-US" altLang="ko-KR" dirty="0"/>
              <a:t> </a:t>
            </a:r>
            <a:r>
              <a:rPr lang="ko-KR" altLang="en-US" dirty="0"/>
              <a:t>환율 정보 홈페이지에 접근합니다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홈페이지에서 정보가 담긴 표의 정보를 추출합니다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2-1. </a:t>
            </a:r>
            <a:r>
              <a:rPr lang="ko-KR" altLang="en-US" dirty="0"/>
              <a:t>사용자에게 필요한 컬럼을 추출합니다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 ※ </a:t>
            </a:r>
            <a:r>
              <a:rPr lang="en-US" altLang="ko-KR" dirty="0" smtClean="0"/>
              <a:t>Currency, </a:t>
            </a:r>
            <a:r>
              <a:rPr lang="en-US" altLang="ko-KR" dirty="0" err="1" smtClean="0"/>
              <a:t>WireSending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USDExchange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추출한 정보를 </a:t>
            </a:r>
            <a:r>
              <a:rPr lang="en-US" altLang="ko-KR" dirty="0" err="1"/>
              <a:t>DT_ExchangeRate</a:t>
            </a:r>
            <a:r>
              <a:rPr lang="en-US" altLang="ko-KR" dirty="0"/>
              <a:t> </a:t>
            </a:r>
            <a:r>
              <a:rPr lang="ko-KR" altLang="en-US" dirty="0"/>
              <a:t>테이블로 출력합니다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657804" y="4587641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021969" y="4895418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69839" y="3130222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65614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1254059"/>
            <a:ext cx="5428800" cy="5504400"/>
          </a:xfrm>
          <a:prstGeom prst="rect">
            <a:avLst/>
          </a:prstGeom>
        </p:spPr>
      </p:pic>
      <p:cxnSp>
        <p:nvCxnSpPr>
          <p:cNvPr id="250" name="Google Shape;250;g123aa9a1573_0_81"/>
          <p:cNvCxnSpPr/>
          <p:nvPr/>
        </p:nvCxnSpPr>
        <p:spPr>
          <a:xfrm>
            <a:off x="622300" y="1143000"/>
            <a:ext cx="11569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1" name="Google Shape;251;g123aa9a1573_0_81"/>
          <p:cNvSpPr txBox="1"/>
          <p:nvPr/>
        </p:nvSpPr>
        <p:spPr>
          <a:xfrm>
            <a:off x="811411" y="350594"/>
            <a:ext cx="219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dirty="0">
                <a:solidFill>
                  <a:srgbClr val="554F4D"/>
                </a:solidFill>
              </a:rPr>
              <a:t>기술 </a:t>
            </a:r>
            <a:r>
              <a:rPr lang="ko-KR" altLang="en-US" sz="3600" dirty="0">
                <a:solidFill>
                  <a:srgbClr val="554F4D"/>
                </a:solidFill>
              </a:rPr>
              <a:t>상세</a:t>
            </a:r>
            <a:endParaRPr dirty="0"/>
          </a:p>
        </p:txBody>
      </p:sp>
      <p:sp>
        <p:nvSpPr>
          <p:cNvPr id="252" name="Google Shape;252;g123aa9a1573_0_81"/>
          <p:cNvSpPr txBox="1"/>
          <p:nvPr/>
        </p:nvSpPr>
        <p:spPr>
          <a:xfrm>
            <a:off x="811411" y="92891"/>
            <a:ext cx="558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ko-KR" sz="1100">
                <a:solidFill>
                  <a:srgbClr val="554F4D"/>
                </a:solidFill>
              </a:rPr>
              <a:t>3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23aa9a1573_0_81"/>
          <p:cNvSpPr/>
          <p:nvPr/>
        </p:nvSpPr>
        <p:spPr>
          <a:xfrm>
            <a:off x="-5" y="-1"/>
            <a:ext cx="86700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003936" y="1927454"/>
            <a:ext cx="4588342" cy="36263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224954" y="1406769"/>
            <a:ext cx="596704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엑셀 </a:t>
            </a:r>
            <a:r>
              <a:rPr lang="ko-KR" altLang="en-US" dirty="0" err="1"/>
              <a:t>어플리캐이션</a:t>
            </a:r>
            <a:r>
              <a:rPr lang="ko-KR" altLang="en-US" dirty="0"/>
              <a:t> </a:t>
            </a:r>
            <a:r>
              <a:rPr lang="ko-KR" altLang="en-US" dirty="0" err="1"/>
              <a:t>스코프</a:t>
            </a:r>
            <a:r>
              <a:rPr lang="ko-KR" altLang="en-US" dirty="0"/>
              <a:t> </a:t>
            </a:r>
            <a:r>
              <a:rPr lang="ko-KR" altLang="en-US" dirty="0" err="1"/>
              <a:t>액티비티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1. Excel </a:t>
            </a:r>
            <a:r>
              <a:rPr lang="en-US" altLang="ko-KR" dirty="0" err="1"/>
              <a:t>Applicatoin</a:t>
            </a:r>
            <a:r>
              <a:rPr lang="en-US" altLang="ko-KR" dirty="0"/>
              <a:t> Scope</a:t>
            </a:r>
            <a:r>
              <a:rPr lang="ko-KR" altLang="en-US" dirty="0"/>
              <a:t>에 파일의 경로와 이름을 입력합니다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(※ </a:t>
            </a:r>
            <a:r>
              <a:rPr lang="ko-KR" altLang="en-US" dirty="0"/>
              <a:t>프로젝트 폴더 내부에 있는 </a:t>
            </a:r>
            <a:r>
              <a:rPr lang="en-US" altLang="ko-KR" dirty="0"/>
              <a:t>“ExchangeRateTable_0408_01.xlsx” </a:t>
            </a:r>
            <a:r>
              <a:rPr lang="ko-KR" altLang="en-US" dirty="0"/>
              <a:t>파일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2. Write Range</a:t>
            </a:r>
            <a:r>
              <a:rPr lang="ko-KR" altLang="en-US" dirty="0"/>
              <a:t>의 상단에 </a:t>
            </a:r>
            <a:r>
              <a:rPr lang="en-US" altLang="ko-KR" dirty="0"/>
              <a:t>Sheet </a:t>
            </a:r>
            <a:r>
              <a:rPr lang="ko-KR" altLang="en-US" dirty="0"/>
              <a:t>이름인 </a:t>
            </a:r>
            <a:r>
              <a:rPr lang="en-US" altLang="ko-KR" dirty="0"/>
              <a:t>“Sheet1”</a:t>
            </a:r>
            <a:r>
              <a:rPr lang="ko-KR" altLang="en-US" dirty="0"/>
              <a:t>를 입력합니다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입력할 데이터 테이블을 입력합니다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(※ </a:t>
            </a:r>
            <a:r>
              <a:rPr lang="en-US" altLang="ko-KR" dirty="0" err="1"/>
              <a:t>DT_ExchangeRate</a:t>
            </a:r>
            <a:r>
              <a:rPr lang="en-US" altLang="ko-KR" dirty="0"/>
              <a:t> </a:t>
            </a:r>
            <a:r>
              <a:rPr lang="ko-KR" altLang="en-US" dirty="0"/>
              <a:t>테이블이 입력 됩니다</a:t>
            </a:r>
            <a:r>
              <a:rPr lang="en-US" altLang="ko-KR" dirty="0"/>
              <a:t>.)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9454" y="2268543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71039" y="4317120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73695" y="4828094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7490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4203" y="1851467"/>
            <a:ext cx="5614754" cy="1314633"/>
          </a:xfrm>
          <a:prstGeom prst="rect">
            <a:avLst/>
          </a:prstGeom>
        </p:spPr>
      </p:pic>
      <p:pic>
        <p:nvPicPr>
          <p:cNvPr id="5" name="그림 4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1254058"/>
            <a:ext cx="5428800" cy="5504400"/>
          </a:xfrm>
          <a:prstGeom prst="rect">
            <a:avLst/>
          </a:prstGeom>
        </p:spPr>
      </p:pic>
      <p:cxnSp>
        <p:nvCxnSpPr>
          <p:cNvPr id="250" name="Google Shape;250;g123aa9a1573_0_81"/>
          <p:cNvCxnSpPr/>
          <p:nvPr/>
        </p:nvCxnSpPr>
        <p:spPr>
          <a:xfrm>
            <a:off x="622300" y="1143000"/>
            <a:ext cx="11569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1" name="Google Shape;251;g123aa9a1573_0_81"/>
          <p:cNvSpPr txBox="1"/>
          <p:nvPr/>
        </p:nvSpPr>
        <p:spPr>
          <a:xfrm>
            <a:off x="811411" y="350594"/>
            <a:ext cx="219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dirty="0">
                <a:solidFill>
                  <a:srgbClr val="554F4D"/>
                </a:solidFill>
              </a:rPr>
              <a:t>기술 </a:t>
            </a:r>
            <a:r>
              <a:rPr lang="ko-KR" altLang="en-US" sz="3600" dirty="0">
                <a:solidFill>
                  <a:srgbClr val="554F4D"/>
                </a:solidFill>
              </a:rPr>
              <a:t>상세</a:t>
            </a:r>
            <a:endParaRPr dirty="0"/>
          </a:p>
        </p:txBody>
      </p:sp>
      <p:sp>
        <p:nvSpPr>
          <p:cNvPr id="252" name="Google Shape;252;g123aa9a1573_0_81"/>
          <p:cNvSpPr txBox="1"/>
          <p:nvPr/>
        </p:nvSpPr>
        <p:spPr>
          <a:xfrm>
            <a:off x="811411" y="92891"/>
            <a:ext cx="558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ko-KR" sz="1100">
                <a:solidFill>
                  <a:srgbClr val="554F4D"/>
                </a:solidFill>
              </a:rPr>
              <a:t>3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23aa9a1573_0_81"/>
          <p:cNvSpPr/>
          <p:nvPr/>
        </p:nvSpPr>
        <p:spPr>
          <a:xfrm>
            <a:off x="-5" y="-1"/>
            <a:ext cx="86700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11411" y="1516774"/>
            <a:ext cx="4838618" cy="10563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240211" y="1396385"/>
            <a:ext cx="596704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MySql</a:t>
            </a:r>
            <a:r>
              <a:rPr lang="en-US" altLang="ko-KR" dirty="0"/>
              <a:t> </a:t>
            </a:r>
            <a:r>
              <a:rPr lang="ko-KR" altLang="en-US" dirty="0"/>
              <a:t>과 연결하기 위한 </a:t>
            </a:r>
            <a:r>
              <a:rPr lang="ko-KR" altLang="en-US" dirty="0" err="1"/>
              <a:t>액티비티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    </a:t>
            </a:r>
          </a:p>
          <a:p>
            <a:r>
              <a:rPr lang="en-US" altLang="ko-KR" dirty="0"/>
              <a:t>   </a:t>
            </a:r>
          </a:p>
          <a:p>
            <a:r>
              <a:rPr lang="en-US" altLang="ko-KR" dirty="0"/>
              <a:t>     </a:t>
            </a:r>
            <a:r>
              <a:rPr lang="en-US" altLang="ko-KR" dirty="0" err="1"/>
              <a:t>ConnectionString</a:t>
            </a:r>
            <a:r>
              <a:rPr lang="en-US" altLang="ko-KR" dirty="0"/>
              <a:t>, </a:t>
            </a:r>
            <a:r>
              <a:rPr lang="en-US" altLang="ko-KR" dirty="0" err="1"/>
              <a:t>ProviderName</a:t>
            </a:r>
            <a:r>
              <a:rPr lang="en-US" altLang="ko-KR" dirty="0"/>
              <a:t>, </a:t>
            </a:r>
            <a:r>
              <a:rPr lang="en-US" altLang="ko-KR" dirty="0" err="1"/>
              <a:t>DatabaseConnection</a:t>
            </a:r>
            <a:r>
              <a:rPr lang="ko-KR" altLang="en-US" dirty="0"/>
              <a:t>를 설정하여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en-US" altLang="ko-KR" dirty="0" err="1"/>
              <a:t>UiPath</a:t>
            </a:r>
            <a:r>
              <a:rPr lang="ko-KR" altLang="en-US" dirty="0"/>
              <a:t>에서 </a:t>
            </a:r>
            <a:r>
              <a:rPr lang="en-US" altLang="ko-KR" dirty="0" err="1"/>
              <a:t>MySql</a:t>
            </a:r>
            <a:r>
              <a:rPr lang="en-US" altLang="ko-KR" dirty="0"/>
              <a:t> DB</a:t>
            </a:r>
            <a:r>
              <a:rPr lang="ko-KR" altLang="en-US" dirty="0"/>
              <a:t>에 접근합니다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     </a:t>
            </a:r>
          </a:p>
          <a:p>
            <a:endParaRPr lang="en-US" altLang="ko-KR" dirty="0"/>
          </a:p>
          <a:p>
            <a:r>
              <a:rPr lang="en-US" altLang="ko-KR" dirty="0"/>
              <a:t>2. Read Range </a:t>
            </a:r>
            <a:r>
              <a:rPr lang="ko-KR" altLang="en-US" dirty="0" err="1"/>
              <a:t>액티비티로</a:t>
            </a:r>
            <a:r>
              <a:rPr lang="ko-KR" altLang="en-US" dirty="0"/>
              <a:t> 엑셀 파일의 정보를 입력 받습니다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(※ </a:t>
            </a:r>
            <a:r>
              <a:rPr lang="ko-KR" altLang="en-US" dirty="0"/>
              <a:t>프로젝트 폴더 내부에 있는 </a:t>
            </a:r>
            <a:r>
              <a:rPr lang="en-US" altLang="ko-KR" dirty="0"/>
              <a:t>“ExchangeRateTable_0408_01.xlsx” </a:t>
            </a:r>
            <a:r>
              <a:rPr lang="ko-KR" altLang="en-US" dirty="0"/>
              <a:t>파일</a:t>
            </a:r>
            <a:endParaRPr lang="en-US" altLang="ko-KR" dirty="0"/>
          </a:p>
          <a:p>
            <a:r>
              <a:rPr lang="ko-KR" altLang="en-US" dirty="0"/>
              <a:t>에 </a:t>
            </a:r>
            <a:r>
              <a:rPr lang="en-US" altLang="ko-KR" dirty="0"/>
              <a:t>“Sheet1” </a:t>
            </a:r>
            <a:r>
              <a:rPr lang="ko-KR" altLang="en-US" dirty="0"/>
              <a:t>시트의 정보를 입력 받습니다</a:t>
            </a:r>
            <a:r>
              <a:rPr lang="en-US" altLang="ko-KR" dirty="0"/>
              <a:t>.)</a:t>
            </a:r>
          </a:p>
          <a:p>
            <a:r>
              <a:rPr lang="en-US" altLang="ko-KR" dirty="0"/>
              <a:t>2-1. </a:t>
            </a:r>
            <a:r>
              <a:rPr lang="ko-KR" altLang="en-US" dirty="0"/>
              <a:t>입력 받은 정보를 </a:t>
            </a:r>
            <a:r>
              <a:rPr lang="en-US" altLang="ko-KR" dirty="0" err="1"/>
              <a:t>Dt_Read</a:t>
            </a:r>
            <a:r>
              <a:rPr lang="en-US" altLang="ko-KR" dirty="0"/>
              <a:t> </a:t>
            </a:r>
            <a:r>
              <a:rPr lang="ko-KR" altLang="en-US" dirty="0"/>
              <a:t>테이블에 출력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3. Insert </a:t>
            </a:r>
            <a:r>
              <a:rPr lang="ko-KR" altLang="en-US" dirty="0" err="1"/>
              <a:t>액티비티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“</a:t>
            </a:r>
            <a:r>
              <a:rPr lang="en-US" altLang="ko-KR" dirty="0" err="1"/>
              <a:t>exrate</a:t>
            </a:r>
            <a:r>
              <a:rPr lang="en-US" altLang="ko-KR" dirty="0"/>
              <a:t>” </a:t>
            </a:r>
            <a:r>
              <a:rPr lang="ko-KR" altLang="en-US" dirty="0"/>
              <a:t>테이블에 </a:t>
            </a:r>
            <a:r>
              <a:rPr lang="en-US" altLang="ko-KR" dirty="0" err="1"/>
              <a:t>Dt_Read</a:t>
            </a:r>
            <a:r>
              <a:rPr lang="en-US" altLang="ko-KR" dirty="0"/>
              <a:t> </a:t>
            </a:r>
            <a:r>
              <a:rPr lang="ko-KR" altLang="en-US" dirty="0"/>
              <a:t>테이블의 정보를 입력합니다</a:t>
            </a:r>
            <a:r>
              <a:rPr lang="en-US" altLang="ko-KR" dirty="0"/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2909" y="1553319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72909" y="2891876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037" y="5087222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11411" y="2949880"/>
            <a:ext cx="4838618" cy="14392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832289" y="4787961"/>
            <a:ext cx="4838618" cy="16994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567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7F2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/>
        </p:nvSpPr>
        <p:spPr>
          <a:xfrm>
            <a:off x="622300" y="1628911"/>
            <a:ext cx="45076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0" i="0" u="none" strike="noStrike" cap="none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4000" b="0" i="0" u="none" strike="noStrike" cap="none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1457711" y="1675078"/>
            <a:ext cx="3249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>
                <a:solidFill>
                  <a:srgbClr val="554F4D"/>
                </a:solidFill>
              </a:rPr>
              <a:t>서비스 소개</a:t>
            </a:r>
            <a:endParaRPr/>
          </a:p>
        </p:txBody>
      </p:sp>
      <p:cxnSp>
        <p:nvCxnSpPr>
          <p:cNvPr id="96" name="Google Shape;96;p2"/>
          <p:cNvCxnSpPr/>
          <p:nvPr/>
        </p:nvCxnSpPr>
        <p:spPr>
          <a:xfrm>
            <a:off x="622300" y="1143000"/>
            <a:ext cx="570166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7" name="Google Shape;97;p2"/>
          <p:cNvSpPr txBox="1"/>
          <p:nvPr/>
        </p:nvSpPr>
        <p:spPr>
          <a:xfrm>
            <a:off x="595666" y="2817090"/>
            <a:ext cx="45076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0" i="0" u="none" strike="noStrike" cap="none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4000" b="0" i="0" u="none" strike="noStrike" cap="none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1431077" y="2863257"/>
            <a:ext cx="3249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rgbClr val="554F4D"/>
                </a:solidFill>
              </a:rPr>
              <a:t>프로젝트 </a:t>
            </a:r>
            <a:r>
              <a:rPr lang="ko-KR" altLang="en-US" sz="3200" dirty="0" smtClean="0">
                <a:solidFill>
                  <a:srgbClr val="554F4D"/>
                </a:solidFill>
              </a:rPr>
              <a:t>소개</a:t>
            </a:r>
            <a:endParaRPr dirty="0"/>
          </a:p>
        </p:txBody>
      </p:sp>
      <p:sp>
        <p:nvSpPr>
          <p:cNvPr id="99" name="Google Shape;99;p2"/>
          <p:cNvSpPr txBox="1"/>
          <p:nvPr/>
        </p:nvSpPr>
        <p:spPr>
          <a:xfrm>
            <a:off x="595666" y="4209458"/>
            <a:ext cx="45076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b="0" i="0" u="none" strike="noStrike" cap="none" dirty="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4000" b="0" i="0" u="none" strike="noStrike" cap="none" dirty="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1431077" y="4255625"/>
            <a:ext cx="3249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dirty="0">
                <a:solidFill>
                  <a:srgbClr val="554F4D"/>
                </a:solidFill>
              </a:rPr>
              <a:t>기술 상세</a:t>
            </a:r>
            <a:endParaRPr dirty="0"/>
          </a:p>
        </p:txBody>
      </p:sp>
      <p:grpSp>
        <p:nvGrpSpPr>
          <p:cNvPr id="101" name="Google Shape;101;p2"/>
          <p:cNvGrpSpPr/>
          <p:nvPr/>
        </p:nvGrpSpPr>
        <p:grpSpPr>
          <a:xfrm>
            <a:off x="811513" y="477595"/>
            <a:ext cx="3754431" cy="523220"/>
            <a:chOff x="2640851" y="477594"/>
            <a:chExt cx="2987294" cy="523220"/>
          </a:xfrm>
        </p:grpSpPr>
        <p:sp>
          <p:nvSpPr>
            <p:cNvPr id="102" name="Google Shape;102;p2"/>
            <p:cNvSpPr txBox="1"/>
            <p:nvPr/>
          </p:nvSpPr>
          <p:spPr>
            <a:xfrm>
              <a:off x="3479800" y="631482"/>
              <a:ext cx="214834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800" b="0" i="0" u="none" strike="noStrike" cap="none">
                  <a:solidFill>
                    <a:srgbClr val="554F4D"/>
                  </a:solidFill>
                  <a:latin typeface="Arial"/>
                  <a:ea typeface="Arial"/>
                  <a:cs typeface="Arial"/>
                  <a:sym typeface="Arial"/>
                </a:rPr>
                <a:t>A table of contents.</a:t>
              </a:r>
              <a:endParaRPr sz="18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 txBox="1"/>
            <p:nvPr/>
          </p:nvSpPr>
          <p:spPr>
            <a:xfrm>
              <a:off x="2640851" y="477594"/>
              <a:ext cx="832279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800">
                  <a:solidFill>
                    <a:srgbClr val="554F4D"/>
                  </a:solidFill>
                  <a:latin typeface="Arial"/>
                  <a:ea typeface="Arial"/>
                  <a:cs typeface="Arial"/>
                  <a:sym typeface="Arial"/>
                </a:rPr>
                <a:t>목차</a:t>
              </a:r>
              <a:endParaRPr/>
            </a:p>
          </p:txBody>
        </p:sp>
      </p:grpSp>
      <p:pic>
        <p:nvPicPr>
          <p:cNvPr id="104" name="Google Shape;104;p2" descr="green plant in clear glass vas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00711" y="0"/>
            <a:ext cx="679129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9;p2"/>
          <p:cNvSpPr txBox="1"/>
          <p:nvPr/>
        </p:nvSpPr>
        <p:spPr>
          <a:xfrm>
            <a:off x="622300" y="5452072"/>
            <a:ext cx="45076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 smtClean="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4000" b="0" i="0" u="none" strike="noStrike" cap="none" dirty="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00;p2"/>
          <p:cNvSpPr txBox="1"/>
          <p:nvPr/>
        </p:nvSpPr>
        <p:spPr>
          <a:xfrm>
            <a:off x="1450311" y="5517737"/>
            <a:ext cx="3249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 smtClean="0">
                <a:solidFill>
                  <a:srgbClr val="554F4D"/>
                </a:solidFill>
              </a:rPr>
              <a:t>시연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1250407"/>
            <a:ext cx="5428800" cy="5504400"/>
          </a:xfrm>
          <a:prstGeom prst="rect">
            <a:avLst/>
          </a:prstGeom>
        </p:spPr>
      </p:pic>
      <p:cxnSp>
        <p:nvCxnSpPr>
          <p:cNvPr id="250" name="Google Shape;250;g123aa9a1573_0_81"/>
          <p:cNvCxnSpPr/>
          <p:nvPr/>
        </p:nvCxnSpPr>
        <p:spPr>
          <a:xfrm>
            <a:off x="622300" y="1143000"/>
            <a:ext cx="11569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1" name="Google Shape;251;g123aa9a1573_0_81"/>
          <p:cNvSpPr txBox="1"/>
          <p:nvPr/>
        </p:nvSpPr>
        <p:spPr>
          <a:xfrm>
            <a:off x="811411" y="350594"/>
            <a:ext cx="219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dirty="0">
                <a:solidFill>
                  <a:srgbClr val="554F4D"/>
                </a:solidFill>
              </a:rPr>
              <a:t>기술 </a:t>
            </a:r>
            <a:r>
              <a:rPr lang="ko-KR" altLang="en-US" sz="3600" dirty="0">
                <a:solidFill>
                  <a:srgbClr val="554F4D"/>
                </a:solidFill>
              </a:rPr>
              <a:t>상세</a:t>
            </a:r>
            <a:endParaRPr dirty="0"/>
          </a:p>
        </p:txBody>
      </p:sp>
      <p:sp>
        <p:nvSpPr>
          <p:cNvPr id="252" name="Google Shape;252;g123aa9a1573_0_81"/>
          <p:cNvSpPr txBox="1"/>
          <p:nvPr/>
        </p:nvSpPr>
        <p:spPr>
          <a:xfrm>
            <a:off x="811411" y="92891"/>
            <a:ext cx="558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ko-KR" sz="1100">
                <a:solidFill>
                  <a:srgbClr val="554F4D"/>
                </a:solidFill>
              </a:rPr>
              <a:t>3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23aa9a1573_0_81"/>
          <p:cNvSpPr/>
          <p:nvPr/>
        </p:nvSpPr>
        <p:spPr>
          <a:xfrm>
            <a:off x="-5" y="-1"/>
            <a:ext cx="86700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537602" y="4994864"/>
            <a:ext cx="3410811" cy="17599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224954" y="1329769"/>
            <a:ext cx="54248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저장 된 </a:t>
            </a:r>
            <a:r>
              <a:rPr lang="ko-KR" altLang="en-US" dirty="0" err="1" smtClean="0"/>
              <a:t>환율정보를</a:t>
            </a:r>
            <a:r>
              <a:rPr lang="ko-KR" altLang="en-US" dirty="0" smtClean="0"/>
              <a:t> 확인하는 작업입니다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MySQL DB</a:t>
            </a:r>
            <a:r>
              <a:rPr lang="ko-KR" altLang="en-US" dirty="0" smtClean="0"/>
              <a:t>에 접속하는 작업입니다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 smtClean="0"/>
              <a:t>2.    DB</a:t>
            </a:r>
            <a:r>
              <a:rPr lang="ko-KR" altLang="en-US" dirty="0" smtClean="0"/>
              <a:t>에 저장된 정보를 확인하기 위해 사전에 코딩한 프로그램을  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   Start Process </a:t>
            </a:r>
            <a:r>
              <a:rPr lang="ko-KR" altLang="en-US" dirty="0" err="1" smtClean="0"/>
              <a:t>액티비티로</a:t>
            </a:r>
            <a:r>
              <a:rPr lang="ko-KR" altLang="en-US" dirty="0" smtClean="0"/>
              <a:t> 실행시켜서 </a:t>
            </a:r>
            <a:r>
              <a:rPr lang="en-US" altLang="ko-KR" dirty="0" smtClean="0"/>
              <a:t>DB</a:t>
            </a:r>
            <a:r>
              <a:rPr lang="ko-KR" altLang="en-US" dirty="0" smtClean="0"/>
              <a:t>를 성공적으로 저장한 것을 확인합니다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6122408" y="2690612"/>
            <a:ext cx="6016840" cy="41315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2488877" y="4687087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99825" y="2638186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082" y="2925745"/>
            <a:ext cx="2631946" cy="100979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0828" y="2729112"/>
            <a:ext cx="2951720" cy="406419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9900" y="4253801"/>
            <a:ext cx="2814062" cy="124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914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1250406"/>
            <a:ext cx="5428800" cy="5504400"/>
          </a:xfrm>
          <a:prstGeom prst="rect">
            <a:avLst/>
          </a:prstGeom>
        </p:spPr>
      </p:pic>
      <p:cxnSp>
        <p:nvCxnSpPr>
          <p:cNvPr id="250" name="Google Shape;250;g123aa9a1573_0_81"/>
          <p:cNvCxnSpPr/>
          <p:nvPr/>
        </p:nvCxnSpPr>
        <p:spPr>
          <a:xfrm>
            <a:off x="622300" y="1143000"/>
            <a:ext cx="11569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1" name="Google Shape;251;g123aa9a1573_0_81"/>
          <p:cNvSpPr txBox="1"/>
          <p:nvPr/>
        </p:nvSpPr>
        <p:spPr>
          <a:xfrm>
            <a:off x="811411" y="350594"/>
            <a:ext cx="219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dirty="0">
                <a:solidFill>
                  <a:srgbClr val="554F4D"/>
                </a:solidFill>
              </a:rPr>
              <a:t>기술 </a:t>
            </a:r>
            <a:r>
              <a:rPr lang="ko-KR" altLang="en-US" sz="3600" dirty="0">
                <a:solidFill>
                  <a:srgbClr val="554F4D"/>
                </a:solidFill>
              </a:rPr>
              <a:t>상세</a:t>
            </a:r>
            <a:endParaRPr dirty="0"/>
          </a:p>
        </p:txBody>
      </p:sp>
      <p:sp>
        <p:nvSpPr>
          <p:cNvPr id="252" name="Google Shape;252;g123aa9a1573_0_81"/>
          <p:cNvSpPr txBox="1"/>
          <p:nvPr/>
        </p:nvSpPr>
        <p:spPr>
          <a:xfrm>
            <a:off x="811411" y="92891"/>
            <a:ext cx="558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ko-KR" sz="1100">
                <a:solidFill>
                  <a:srgbClr val="554F4D"/>
                </a:solidFill>
              </a:rPr>
              <a:t>3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23aa9a1573_0_81"/>
          <p:cNvSpPr/>
          <p:nvPr/>
        </p:nvSpPr>
        <p:spPr>
          <a:xfrm>
            <a:off x="-5" y="-1"/>
            <a:ext cx="86700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72908" y="1452405"/>
            <a:ext cx="5278191" cy="10563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201707" y="1333170"/>
            <a:ext cx="596704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MySQL </a:t>
            </a:r>
            <a:r>
              <a:rPr lang="ko-KR" altLang="en-US" dirty="0"/>
              <a:t>과 연결하기 </a:t>
            </a:r>
            <a:r>
              <a:rPr lang="ko-KR" altLang="en-US" dirty="0" smtClean="0"/>
              <a:t>위해 사전에 </a:t>
            </a:r>
            <a:r>
              <a:rPr lang="ko-KR" altLang="en-US" dirty="0" err="1" smtClean="0"/>
              <a:t>코딩된</a:t>
            </a:r>
            <a:r>
              <a:rPr lang="ko-KR" altLang="en-US" dirty="0" smtClean="0"/>
              <a:t> 프로그램입니다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1. MySQL</a:t>
            </a:r>
            <a:r>
              <a:rPr lang="ko-KR" altLang="en-US" dirty="0"/>
              <a:t> 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VSCODE</a:t>
            </a:r>
            <a:r>
              <a:rPr lang="ko-KR" altLang="en-US" dirty="0" smtClean="0"/>
              <a:t>를 연동하기 위한 명령어들입니다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</a:t>
            </a:r>
            <a:r>
              <a:rPr lang="en-US" altLang="ko-KR" dirty="0" smtClean="0"/>
              <a:t>. DB</a:t>
            </a:r>
            <a:r>
              <a:rPr lang="ko-KR" altLang="en-US" dirty="0" smtClean="0"/>
              <a:t>에 저장된 정보를 읽습니다</a:t>
            </a:r>
            <a:endParaRPr lang="en-US" altLang="ko-KR" dirty="0"/>
          </a:p>
          <a:p>
            <a:r>
              <a:rPr lang="en-US" altLang="ko-KR" dirty="0"/>
              <a:t>2-1. </a:t>
            </a:r>
            <a:r>
              <a:rPr lang="ko-KR" altLang="en-US" dirty="0" smtClean="0"/>
              <a:t>읽어온 정보를 </a:t>
            </a:r>
            <a:r>
              <a:rPr lang="ko-KR" altLang="en-US" dirty="0" err="1" smtClean="0"/>
              <a:t>컬럼별로</a:t>
            </a:r>
            <a:r>
              <a:rPr lang="ko-KR" altLang="en-US" dirty="0" smtClean="0"/>
              <a:t> 분류합니다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 err="1" smtClean="0"/>
              <a:t>컬럼별로</a:t>
            </a:r>
            <a:r>
              <a:rPr lang="ko-KR" altLang="en-US" dirty="0" smtClean="0"/>
              <a:t> 모아둔 정보를 데이터프레임화 시킨 후 출력합니다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sp>
        <p:nvSpPr>
          <p:cNvPr id="10" name="TextBox 9"/>
          <p:cNvSpPr txBox="1"/>
          <p:nvPr/>
        </p:nvSpPr>
        <p:spPr>
          <a:xfrm>
            <a:off x="553224" y="1209661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0403" y="2872625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98037" y="5087222"/>
            <a:ext cx="25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11411" y="2872626"/>
            <a:ext cx="4838618" cy="18918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822664" y="4807211"/>
            <a:ext cx="4838618" cy="16994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0052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0" name="Google Shape;250;g123aa9a1573_0_81"/>
          <p:cNvCxnSpPr/>
          <p:nvPr/>
        </p:nvCxnSpPr>
        <p:spPr>
          <a:xfrm>
            <a:off x="622300" y="1143000"/>
            <a:ext cx="11569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1" name="Google Shape;251;g123aa9a1573_0_81"/>
          <p:cNvSpPr txBox="1"/>
          <p:nvPr/>
        </p:nvSpPr>
        <p:spPr>
          <a:xfrm>
            <a:off x="811411" y="350594"/>
            <a:ext cx="219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dirty="0">
                <a:solidFill>
                  <a:srgbClr val="554F4D"/>
                </a:solidFill>
              </a:rPr>
              <a:t>기술 </a:t>
            </a:r>
            <a:r>
              <a:rPr lang="ko-KR" altLang="en-US" sz="3600" dirty="0">
                <a:solidFill>
                  <a:srgbClr val="554F4D"/>
                </a:solidFill>
              </a:rPr>
              <a:t>상세</a:t>
            </a:r>
            <a:endParaRPr dirty="0"/>
          </a:p>
        </p:txBody>
      </p:sp>
      <p:sp>
        <p:nvSpPr>
          <p:cNvPr id="252" name="Google Shape;252;g123aa9a1573_0_81"/>
          <p:cNvSpPr txBox="1"/>
          <p:nvPr/>
        </p:nvSpPr>
        <p:spPr>
          <a:xfrm>
            <a:off x="811411" y="92891"/>
            <a:ext cx="558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ko-KR" sz="1100">
                <a:solidFill>
                  <a:srgbClr val="554F4D"/>
                </a:solidFill>
              </a:rPr>
              <a:t>3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23aa9a1573_0_81"/>
          <p:cNvSpPr/>
          <p:nvPr/>
        </p:nvSpPr>
        <p:spPr>
          <a:xfrm>
            <a:off x="-5" y="-1"/>
            <a:ext cx="86700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79069" y="1396385"/>
            <a:ext cx="38281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Kebhana</a:t>
            </a:r>
            <a:r>
              <a:rPr lang="en-US" altLang="ko-KR" dirty="0"/>
              <a:t> </a:t>
            </a:r>
            <a:r>
              <a:rPr lang="ko-KR" altLang="en-US" dirty="0"/>
              <a:t>환율 정보를 </a:t>
            </a:r>
            <a:r>
              <a:rPr lang="ko-KR" altLang="en-US" dirty="0" smtClean="0"/>
              <a:t>추출하여 </a:t>
            </a:r>
            <a:r>
              <a:rPr lang="en-US" altLang="ko-KR" dirty="0" smtClean="0"/>
              <a:t>DB</a:t>
            </a:r>
            <a:r>
              <a:rPr lang="ko-KR" altLang="en-US" dirty="0" smtClean="0"/>
              <a:t>에 성공적으로 정보가 저장 된 것을 확인한 화면입니다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err="1" smtClean="0"/>
              <a:t>Kebhana</a:t>
            </a:r>
            <a:r>
              <a:rPr lang="en-US" altLang="ko-KR" dirty="0" smtClean="0"/>
              <a:t> </a:t>
            </a:r>
            <a:r>
              <a:rPr lang="ko-KR" altLang="en-US" dirty="0"/>
              <a:t>환율 정보를 추출하여 </a:t>
            </a:r>
            <a:r>
              <a:rPr lang="en-US" altLang="ko-KR" dirty="0"/>
              <a:t>“ExchangeRateTable_0408_01.xlsx”</a:t>
            </a:r>
            <a:r>
              <a:rPr lang="ko-KR" altLang="en-US" dirty="0"/>
              <a:t>에</a:t>
            </a:r>
            <a:endParaRPr lang="en-US" altLang="ko-KR" dirty="0"/>
          </a:p>
          <a:p>
            <a:r>
              <a:rPr lang="ko-KR" altLang="en-US" dirty="0"/>
              <a:t>정보를 저장 시킨 화면입니다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1254797"/>
            <a:ext cx="4553585" cy="537460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8576" y="1254797"/>
            <a:ext cx="2657846" cy="537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33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0" name="Google Shape;250;g123aa9a1573_0_81"/>
          <p:cNvCxnSpPr/>
          <p:nvPr/>
        </p:nvCxnSpPr>
        <p:spPr>
          <a:xfrm>
            <a:off x="622300" y="1143000"/>
            <a:ext cx="11569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1" name="Google Shape;251;g123aa9a1573_0_81"/>
          <p:cNvSpPr txBox="1"/>
          <p:nvPr/>
        </p:nvSpPr>
        <p:spPr>
          <a:xfrm>
            <a:off x="811411" y="350594"/>
            <a:ext cx="2193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 smtClean="0">
                <a:solidFill>
                  <a:srgbClr val="554F4D"/>
                </a:solidFill>
              </a:rPr>
              <a:t>시연</a:t>
            </a:r>
            <a:endParaRPr dirty="0"/>
          </a:p>
        </p:txBody>
      </p:sp>
      <p:sp>
        <p:nvSpPr>
          <p:cNvPr id="252" name="Google Shape;252;g123aa9a1573_0_81"/>
          <p:cNvSpPr txBox="1"/>
          <p:nvPr/>
        </p:nvSpPr>
        <p:spPr>
          <a:xfrm>
            <a:off x="811411" y="92891"/>
            <a:ext cx="558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</a:t>
            </a:r>
            <a:r>
              <a:rPr lang="ko-KR" sz="1100">
                <a:solidFill>
                  <a:srgbClr val="554F4D"/>
                </a:solidFill>
              </a:rPr>
              <a:t>3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23aa9a1573_0_81"/>
          <p:cNvSpPr/>
          <p:nvPr/>
        </p:nvSpPr>
        <p:spPr>
          <a:xfrm>
            <a:off x="-5" y="-1"/>
            <a:ext cx="86700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환율정보 스크래핑 자동화 시스템 시연_맹주호_220412_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5647" y="1439827"/>
            <a:ext cx="8720004" cy="490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031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10"/>
          <p:cNvSpPr/>
          <p:nvPr/>
        </p:nvSpPr>
        <p:spPr>
          <a:xfrm>
            <a:off x="690880" y="711200"/>
            <a:ext cx="10901680" cy="543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0"/>
          <p:cNvSpPr txBox="1"/>
          <p:nvPr/>
        </p:nvSpPr>
        <p:spPr>
          <a:xfrm>
            <a:off x="3690262" y="2644170"/>
            <a:ext cx="5604658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0" dirty="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감사합니다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13960"/>
            <a:ext cx="12188563" cy="68719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p3"/>
          <p:cNvGrpSpPr/>
          <p:nvPr/>
        </p:nvGrpSpPr>
        <p:grpSpPr>
          <a:xfrm>
            <a:off x="787400" y="2349000"/>
            <a:ext cx="2160000" cy="2206350"/>
            <a:chOff x="787400" y="2349000"/>
            <a:chExt cx="2160000" cy="2206350"/>
          </a:xfrm>
        </p:grpSpPr>
        <p:sp>
          <p:nvSpPr>
            <p:cNvPr id="111" name="Google Shape;111;p3"/>
            <p:cNvSpPr/>
            <p:nvPr/>
          </p:nvSpPr>
          <p:spPr>
            <a:xfrm>
              <a:off x="787400" y="2349000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3"/>
            <p:cNvSpPr txBox="1"/>
            <p:nvPr/>
          </p:nvSpPr>
          <p:spPr>
            <a:xfrm>
              <a:off x="933900" y="3601050"/>
              <a:ext cx="1896000" cy="95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800">
                  <a:solidFill>
                    <a:srgbClr val="554F4D"/>
                  </a:solidFill>
                </a:rPr>
                <a:t>서비스 소개</a:t>
              </a:r>
              <a:endParaRPr/>
            </a:p>
          </p:txBody>
        </p:sp>
        <p:sp>
          <p:nvSpPr>
            <p:cNvPr id="113" name="Google Shape;113;p3"/>
            <p:cNvSpPr txBox="1"/>
            <p:nvPr/>
          </p:nvSpPr>
          <p:spPr>
            <a:xfrm>
              <a:off x="1158871" y="2478309"/>
              <a:ext cx="1417055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600">
                  <a:solidFill>
                    <a:srgbClr val="554F4D"/>
                  </a:solidFill>
                  <a:latin typeface="Arial"/>
                  <a:ea typeface="Arial"/>
                  <a:cs typeface="Arial"/>
                  <a:sym typeface="Arial"/>
                </a:rPr>
                <a:t>Part 1</a:t>
              </a:r>
              <a:endParaRPr sz="36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622300" y="1143000"/>
            <a:ext cx="11569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9" name="Google Shape;119;p4"/>
          <p:cNvSpPr txBox="1"/>
          <p:nvPr/>
        </p:nvSpPr>
        <p:spPr>
          <a:xfrm>
            <a:off x="670542" y="350594"/>
            <a:ext cx="2703694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 smtClean="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시스템 개요</a:t>
            </a:r>
            <a:endParaRPr dirty="0"/>
          </a:p>
        </p:txBody>
      </p:sp>
      <p:sp>
        <p:nvSpPr>
          <p:cNvPr id="120" name="Google Shape;120;p4"/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1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"/>
          <p:cNvSpPr txBox="1"/>
          <p:nvPr/>
        </p:nvSpPr>
        <p:spPr>
          <a:xfrm>
            <a:off x="839176" y="1553328"/>
            <a:ext cx="10364441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/>
              <a:t>국제물류운송</a:t>
            </a:r>
            <a:r>
              <a:rPr lang="en-US" altLang="ko-KR" sz="2000" dirty="0" smtClean="0"/>
              <a:t>(</a:t>
            </a:r>
            <a:r>
              <a:rPr lang="ko-KR" altLang="en-US" sz="2000" dirty="0" err="1" smtClean="0"/>
              <a:t>포워딩</a:t>
            </a:r>
            <a:r>
              <a:rPr lang="en-US" altLang="ko-KR" sz="2000" dirty="0" smtClean="0"/>
              <a:t>) </a:t>
            </a:r>
            <a:r>
              <a:rPr lang="ko-KR" altLang="en-US" sz="2000" dirty="0" smtClean="0"/>
              <a:t>회사들의 업무 진행 시 필요한 환율 정보를 최소한의 동작으로 특정 웹사이트에 접속한 후 원하는 데이터만 추출하여 자동으로 </a:t>
            </a:r>
            <a:r>
              <a:rPr lang="en-US" altLang="ko-KR" sz="2000" dirty="0" smtClean="0"/>
              <a:t>DB</a:t>
            </a:r>
            <a:r>
              <a:rPr lang="ko-KR" altLang="en-US" sz="2000" dirty="0" smtClean="0"/>
              <a:t>에 저장 및 확인 할 수 있는 시스템이다</a:t>
            </a:r>
            <a:r>
              <a:rPr lang="en-US" altLang="ko-KR" sz="2000" dirty="0" smtClean="0"/>
              <a:t>.</a:t>
            </a:r>
            <a:endParaRPr sz="2000" dirty="0">
              <a:solidFill>
                <a:srgbClr val="655D5B"/>
              </a:solidFill>
              <a:sym typeface="Arial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24;p4"/>
          <p:cNvSpPr txBox="1"/>
          <p:nvPr/>
        </p:nvSpPr>
        <p:spPr>
          <a:xfrm>
            <a:off x="839175" y="3281140"/>
            <a:ext cx="10364442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이 </a:t>
            </a:r>
            <a:r>
              <a:rPr lang="ko-KR" altLang="en-US" sz="2000" dirty="0" smtClean="0"/>
              <a:t>시스템은 개발 요청한 특정 국제물류운송</a:t>
            </a:r>
            <a:r>
              <a:rPr lang="en-US" altLang="ko-KR" sz="2000" dirty="0" smtClean="0"/>
              <a:t>(</a:t>
            </a:r>
            <a:r>
              <a:rPr lang="ko-KR" altLang="en-US" sz="2000" dirty="0" err="1" smtClean="0"/>
              <a:t>포워딩</a:t>
            </a:r>
            <a:r>
              <a:rPr lang="en-US" altLang="ko-KR" sz="2000" dirty="0" smtClean="0"/>
              <a:t>)</a:t>
            </a:r>
            <a:r>
              <a:rPr lang="ko-KR" altLang="en-US" sz="2000" dirty="0" smtClean="0"/>
              <a:t>회사의 특정 </a:t>
            </a:r>
            <a:r>
              <a:rPr lang="ko-KR" altLang="en-US" sz="2000" dirty="0" err="1" smtClean="0"/>
              <a:t>업무팀이</a:t>
            </a:r>
            <a:r>
              <a:rPr lang="ko-KR" altLang="en-US" sz="2000" dirty="0" smtClean="0"/>
              <a:t> 제한적으로 사용하는 것을 목적으로 개발되었다</a:t>
            </a:r>
            <a:r>
              <a:rPr lang="en-US" altLang="ko-KR" sz="2000" dirty="0" smtClean="0"/>
              <a:t>.</a:t>
            </a:r>
            <a:endParaRPr lang="en-US" altLang="ko-KR" sz="2000" dirty="0"/>
          </a:p>
        </p:txBody>
      </p:sp>
      <p:sp>
        <p:nvSpPr>
          <p:cNvPr id="9" name="Google Shape;124;p4"/>
          <p:cNvSpPr txBox="1"/>
          <p:nvPr/>
        </p:nvSpPr>
        <p:spPr>
          <a:xfrm>
            <a:off x="840656" y="4552129"/>
            <a:ext cx="10364442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/>
              <a:t>특정 </a:t>
            </a:r>
            <a:r>
              <a:rPr lang="ko-KR" altLang="en-US" sz="2000" dirty="0"/>
              <a:t>회사는 </a:t>
            </a:r>
            <a:r>
              <a:rPr lang="ko-KR" altLang="en-US" sz="2000" dirty="0" smtClean="0"/>
              <a:t>여러 </a:t>
            </a:r>
            <a:r>
              <a:rPr lang="ko-KR" altLang="en-US" sz="2000" dirty="0"/>
              <a:t>웹사이트의 </a:t>
            </a:r>
            <a:r>
              <a:rPr lang="ko-KR" altLang="en-US" sz="2000" dirty="0" smtClean="0"/>
              <a:t>환율 정보를 </a:t>
            </a:r>
            <a:r>
              <a:rPr lang="ko-KR" altLang="en-US" sz="2000" dirty="0"/>
              <a:t>참조하는 것이 아니며</a:t>
            </a:r>
            <a:r>
              <a:rPr lang="en-US" altLang="ko-KR" sz="2000" dirty="0"/>
              <a:t>, </a:t>
            </a:r>
            <a:r>
              <a:rPr lang="ko-KR" altLang="en-US" sz="2000" dirty="0" smtClean="0"/>
              <a:t>회사 자체의 기준으로 특정 </a:t>
            </a:r>
            <a:r>
              <a:rPr lang="ko-KR" altLang="en-US" sz="2000" dirty="0"/>
              <a:t>은행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주거래은행 혹은 외환은행</a:t>
            </a:r>
            <a:r>
              <a:rPr lang="en-US" altLang="ko-KR" sz="2000" dirty="0" smtClean="0"/>
              <a:t>)</a:t>
            </a:r>
            <a:r>
              <a:rPr lang="ko-KR" altLang="en-US" sz="2000" dirty="0"/>
              <a:t>의 환율 정보를 </a:t>
            </a:r>
            <a:r>
              <a:rPr lang="ko-KR" altLang="en-US" sz="2000" dirty="0" smtClean="0"/>
              <a:t>정하는 것이 </a:t>
            </a:r>
            <a:r>
              <a:rPr lang="ko-KR" altLang="en-US" sz="2000" dirty="0"/>
              <a:t>업계의 관행이며</a:t>
            </a:r>
            <a:r>
              <a:rPr lang="en-US" altLang="ko-KR" sz="2000" dirty="0"/>
              <a:t>, </a:t>
            </a:r>
            <a:r>
              <a:rPr lang="ko-KR" altLang="en-US" sz="2000" dirty="0"/>
              <a:t>그것을 토대로 특정 </a:t>
            </a:r>
            <a:r>
              <a:rPr lang="ko-KR" altLang="en-US" sz="2000" dirty="0" smtClean="0"/>
              <a:t>웹사이트</a:t>
            </a:r>
            <a:r>
              <a:rPr lang="en-US" altLang="ko-KR" sz="2000" dirty="0" smtClean="0"/>
              <a:t>(</a:t>
            </a:r>
            <a:r>
              <a:rPr lang="ko-KR" altLang="en-US" sz="2000" dirty="0"/>
              <a:t>외환은행</a:t>
            </a:r>
            <a:r>
              <a:rPr lang="en-US" altLang="ko-KR" sz="2000" dirty="0" smtClean="0"/>
              <a:t>)</a:t>
            </a:r>
            <a:r>
              <a:rPr lang="ko-KR" altLang="en-US" sz="2000" dirty="0" smtClean="0"/>
              <a:t>를 지정하여 </a:t>
            </a:r>
            <a:r>
              <a:rPr lang="ko-KR" altLang="en-US" sz="2000" dirty="0"/>
              <a:t>시스템을 개발하였다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2851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622300" y="1143000"/>
            <a:ext cx="115697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9" name="Google Shape;119;p4"/>
          <p:cNvSpPr txBox="1"/>
          <p:nvPr/>
        </p:nvSpPr>
        <p:spPr>
          <a:xfrm>
            <a:off x="670542" y="350594"/>
            <a:ext cx="364400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 smtClean="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시스템 개발 배경</a:t>
            </a:r>
            <a:endParaRPr dirty="0"/>
          </a:p>
        </p:txBody>
      </p:sp>
      <p:sp>
        <p:nvSpPr>
          <p:cNvPr id="120" name="Google Shape;120;p4"/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1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"/>
          <p:cNvSpPr txBox="1"/>
          <p:nvPr/>
        </p:nvSpPr>
        <p:spPr>
          <a:xfrm>
            <a:off x="811411" y="1612630"/>
            <a:ext cx="10658539" cy="424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 smtClean="0"/>
              <a:t>환율정보는</a:t>
            </a:r>
            <a:r>
              <a:rPr lang="ko-KR" altLang="en-US" sz="2000" dirty="0" smtClean="0"/>
              <a:t> 운임 견적</a:t>
            </a:r>
            <a:r>
              <a:rPr lang="en-US" altLang="ko-KR" sz="2000" dirty="0" smtClean="0"/>
              <a:t>, INVOICE, </a:t>
            </a:r>
            <a:r>
              <a:rPr lang="ko-KR" altLang="en-US" sz="2000" dirty="0" smtClean="0"/>
              <a:t>해외 </a:t>
            </a:r>
            <a:r>
              <a:rPr lang="en-US" altLang="ko-KR" sz="2000" dirty="0" smtClean="0"/>
              <a:t>AGENT</a:t>
            </a:r>
            <a:r>
              <a:rPr lang="ko-KR" altLang="en-US" sz="2000" dirty="0" smtClean="0"/>
              <a:t>와의</a:t>
            </a:r>
            <a:r>
              <a:rPr lang="en-US" altLang="ko-KR" sz="2000" dirty="0" smtClean="0"/>
              <a:t> DEBIT </a:t>
            </a:r>
            <a:r>
              <a:rPr lang="en-US" altLang="ko-KR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〮 </a:t>
            </a:r>
            <a:r>
              <a:rPr lang="en-US" altLang="ko-KR" sz="2000" dirty="0" smtClean="0"/>
              <a:t>CREDIT NOTE </a:t>
            </a:r>
            <a:r>
              <a:rPr lang="ko-KR" altLang="en-US" sz="2000" dirty="0" smtClean="0"/>
              <a:t>등 각종 문서상 표기된 외화 항목의 국내통화 산출 시 필요</a:t>
            </a:r>
            <a:endParaRPr lang="en-US" altLang="ko-KR" sz="2000" dirty="0" smtClean="0"/>
          </a:p>
          <a:p>
            <a:pPr algn="just">
              <a:lnSpc>
                <a:spcPct val="150000"/>
              </a:lnSpc>
            </a:pPr>
            <a:endParaRPr lang="en-US" altLang="ko-KR" sz="2000" dirty="0" smtClean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/>
              <a:t>매일 사람이 직접 웹사이트에 들어가서 확인하는데 많은 시간을 할애하고 있어서 자동화 시스템 개발의 필요성을 느낌</a:t>
            </a:r>
            <a:endParaRPr lang="en-US" altLang="ko-KR" sz="2000" dirty="0" smtClean="0"/>
          </a:p>
          <a:p>
            <a:pPr algn="just">
              <a:lnSpc>
                <a:spcPct val="150000"/>
              </a:lnSpc>
            </a:pPr>
            <a:endParaRPr lang="en-US" altLang="ko-KR" sz="2000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smtClean="0"/>
              <a:t>사람이 직접 확인하여 입력할 때 소요되는 </a:t>
            </a:r>
            <a:r>
              <a:rPr lang="ko-KR" altLang="en-US" sz="2000" dirty="0"/>
              <a:t>시간의 </a:t>
            </a:r>
            <a:r>
              <a:rPr lang="ko-KR" altLang="en-US" sz="2000" dirty="0" smtClean="0"/>
              <a:t>절약과 필요한 </a:t>
            </a:r>
            <a:r>
              <a:rPr lang="ko-KR" altLang="en-US" sz="2000" dirty="0"/>
              <a:t>데이터를 </a:t>
            </a:r>
            <a:r>
              <a:rPr lang="ko-KR" altLang="en-US" sz="2000" dirty="0" smtClean="0"/>
              <a:t>추려서 시스템에 입력할 </a:t>
            </a:r>
            <a:r>
              <a:rPr lang="ko-KR" altLang="en-US" sz="2000" dirty="0"/>
              <a:t>때 발생하는 </a:t>
            </a:r>
            <a:r>
              <a:rPr lang="ko-KR" altLang="en-US" sz="2000" dirty="0" err="1" smtClean="0"/>
              <a:t>오기입을</a:t>
            </a:r>
            <a:r>
              <a:rPr lang="ko-KR" altLang="en-US" sz="2000" dirty="0" smtClean="0"/>
              <a:t> 방지하기 위해 개발</a:t>
            </a:r>
            <a:endParaRPr lang="en-US" altLang="ko-KR" sz="2000" dirty="0" smtClean="0"/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655D5B"/>
              </a:solidFill>
              <a:sym typeface="Arial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047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4" name="Google Shape;154;g123aa9a1573_0_43"/>
          <p:cNvCxnSpPr/>
          <p:nvPr/>
        </p:nvCxnSpPr>
        <p:spPr>
          <a:xfrm>
            <a:off x="622300" y="1143000"/>
            <a:ext cx="11569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5" name="Google Shape;155;g123aa9a1573_0_43"/>
          <p:cNvSpPr txBox="1"/>
          <p:nvPr/>
        </p:nvSpPr>
        <p:spPr>
          <a:xfrm>
            <a:off x="617477" y="430496"/>
            <a:ext cx="3271429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600" dirty="0" smtClean="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요구사항</a:t>
            </a:r>
            <a:r>
              <a:rPr lang="en-US" altLang="ko-KR" sz="3600" dirty="0" smtClean="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3600" dirty="0" smtClean="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정의</a:t>
            </a:r>
            <a:endParaRPr dirty="0"/>
          </a:p>
        </p:txBody>
      </p:sp>
      <p:sp>
        <p:nvSpPr>
          <p:cNvPr id="156" name="Google Shape;156;g123aa9a1573_0_43"/>
          <p:cNvSpPr txBox="1"/>
          <p:nvPr/>
        </p:nvSpPr>
        <p:spPr>
          <a:xfrm>
            <a:off x="811411" y="92891"/>
            <a:ext cx="558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rPr>
              <a:t>Part 1</a:t>
            </a:r>
            <a:endParaRPr sz="1100">
              <a:solidFill>
                <a:srgbClr val="554F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123aa9a1573_0_43"/>
          <p:cNvSpPr/>
          <p:nvPr/>
        </p:nvSpPr>
        <p:spPr>
          <a:xfrm>
            <a:off x="6932401" y="1254628"/>
            <a:ext cx="2135716" cy="3440079"/>
          </a:xfrm>
          <a:custGeom>
            <a:avLst/>
            <a:gdLst/>
            <a:ahLst/>
            <a:cxnLst/>
            <a:rect l="l" t="t" r="r" b="b"/>
            <a:pathLst>
              <a:path w="1768709" h="2848927" extrusionOk="0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157725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None/>
            </a:pPr>
            <a:endParaRPr sz="4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123aa9a1573_0_43"/>
          <p:cNvSpPr txBox="1"/>
          <p:nvPr/>
        </p:nvSpPr>
        <p:spPr>
          <a:xfrm>
            <a:off x="5802840" y="1939260"/>
            <a:ext cx="574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endParaRPr sz="44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123aa9a1573_0_43"/>
          <p:cNvSpPr txBox="1"/>
          <p:nvPr/>
        </p:nvSpPr>
        <p:spPr>
          <a:xfrm>
            <a:off x="7598926" y="5106436"/>
            <a:ext cx="511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 sz="44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123aa9a1573_0_43"/>
          <p:cNvSpPr/>
          <p:nvPr/>
        </p:nvSpPr>
        <p:spPr>
          <a:xfrm>
            <a:off x="-5" y="-1"/>
            <a:ext cx="86700" cy="687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5" name="Google Shape;78;p5"/>
          <p:cNvGraphicFramePr/>
          <p:nvPr>
            <p:extLst/>
          </p:nvPr>
        </p:nvGraphicFramePr>
        <p:xfrm>
          <a:off x="908099" y="1697559"/>
          <a:ext cx="10410929" cy="321758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34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6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178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519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96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4361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2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2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서비스명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2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요구사항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설명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200" u="none" strike="noStrike" cap="none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비고 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7382">
                <a:tc row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사용자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웹사이트 접속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지정한 웹사이트로 자동 접속</a:t>
                      </a:r>
                      <a:endParaRPr lang="en-US" altLang="ko-KR" sz="1200" u="none" strike="noStrike" cap="none" dirty="0" smtClean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altLang="ko-KR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KEBHANA</a:t>
                      </a:r>
                      <a:r>
                        <a:rPr lang="en-US" altLang="ko-KR" sz="1200" u="none" strike="noStrike" cap="none" baseline="0" dirty="0" smtClean="0"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+mn-ea"/>
                        </a:rPr>
                        <a:t>은행 환율 고시 페이지 자동 접속</a:t>
                      </a:r>
                      <a:endParaRPr lang="en-US" altLang="ko-KR" sz="1200" u="none" strike="noStrike" cap="none" dirty="0" smtClean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7853">
                <a:tc v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환율 정보 </a:t>
                      </a:r>
                      <a:r>
                        <a:rPr lang="ko-KR" altLang="en-US" sz="12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스크래핑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지정한 컬럼 정보 자동 </a:t>
                      </a:r>
                      <a:r>
                        <a:rPr lang="ko-KR" altLang="en-US" sz="12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스크래핑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특정 컬럼의 정보</a:t>
                      </a:r>
                      <a:r>
                        <a:rPr lang="en-US" altLang="ko-KR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(</a:t>
                      </a: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통화</a:t>
                      </a:r>
                      <a:r>
                        <a:rPr lang="en-US" altLang="ko-KR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,</a:t>
                      </a:r>
                      <a:r>
                        <a:rPr lang="en-US" altLang="ko-KR" sz="1200" u="none" strike="noStrike" cap="none" baseline="0" dirty="0" smtClean="0"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전신환 </a:t>
                      </a:r>
                      <a:r>
                        <a:rPr lang="ko-KR" altLang="en-US" sz="1200" u="none" strike="noStrike" cap="none" dirty="0" err="1" smtClean="0">
                          <a:latin typeface="맑은 고딕" panose="020B0503020000020004" pitchFamily="50" charset="-127"/>
                          <a:ea typeface="+mn-ea"/>
                        </a:rPr>
                        <a:t>매도율</a:t>
                      </a:r>
                      <a:r>
                        <a:rPr lang="en-US" altLang="ko-KR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, </a:t>
                      </a:r>
                      <a:r>
                        <a:rPr lang="ko-KR" altLang="en-US" sz="1200" u="none" strike="noStrike" cap="none" dirty="0" err="1" smtClean="0">
                          <a:latin typeface="맑은 고딕" panose="020B0503020000020004" pitchFamily="50" charset="-127"/>
                          <a:ea typeface="+mn-ea"/>
                        </a:rPr>
                        <a:t>대미환율</a:t>
                      </a:r>
                      <a:r>
                        <a:rPr lang="en-US" altLang="ko-KR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만 </a:t>
                      </a:r>
                      <a:r>
                        <a:rPr lang="ko-KR" altLang="en-US" sz="1200" u="none" strike="noStrike" cap="none" dirty="0" err="1" smtClean="0">
                          <a:latin typeface="맑은 고딕" panose="020B0503020000020004" pitchFamily="50" charset="-127"/>
                          <a:ea typeface="+mn-ea"/>
                        </a:rPr>
                        <a:t>스크래핑</a:t>
                      </a:r>
                      <a:endParaRPr lang="en-US" altLang="ko-KR" sz="1200" u="none" strike="noStrike" cap="none" dirty="0" smtClean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968627177"/>
                  </a:ext>
                </a:extLst>
              </a:tr>
              <a:tr h="418323">
                <a:tc v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</a:t>
                      </a:r>
                      <a:r>
                        <a:rPr 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 </a:t>
                      </a: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저장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스크래핑한</a:t>
                      </a: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환율 정보를 </a:t>
                      </a:r>
                      <a:r>
                        <a:rPr lang="en-US" altLang="ko-KR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</a:t>
                      </a: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저장</a:t>
                      </a:r>
                      <a:endParaRPr lang="en-US" altLang="ko-KR"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환율 정보를 회사에서 실제 사용하고 있는 </a:t>
                      </a:r>
                      <a:r>
                        <a:rPr lang="en-US" altLang="ko-KR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ERP</a:t>
                      </a:r>
                      <a:r>
                        <a:rPr lang="en-US" altLang="ko-KR" sz="1200" u="none" strike="noStrike" cap="none" baseline="0" dirty="0" smtClean="0"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+mn-ea"/>
                        </a:rPr>
                        <a:t>시스템의 데이터 베이스에 </a:t>
                      </a: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저장</a:t>
                      </a:r>
                      <a:endParaRPr lang="en-US" altLang="ko-KR" sz="1200" u="none" strike="noStrike" cap="none" dirty="0" smtClean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174756040"/>
                  </a:ext>
                </a:extLst>
              </a:tr>
              <a:tr h="298794">
                <a:tc vMerge="1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7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EXCEL</a:t>
                      </a:r>
                      <a:r>
                        <a:rPr 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파일 생성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환율 정보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200" u="none" strike="noStrike" cap="none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EXCEL</a:t>
                      </a:r>
                      <a:r>
                        <a:rPr lang="en-US" altLang="ko-KR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파일 생성</a:t>
                      </a: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u="none" strike="noStrike" cap="none" dirty="0" err="1" smtClean="0">
                          <a:latin typeface="맑은 고딕" panose="020B0503020000020004" pitchFamily="50" charset="-127"/>
                          <a:ea typeface="+mn-ea"/>
                        </a:rPr>
                        <a:t>스크래핑한</a:t>
                      </a:r>
                      <a:r>
                        <a:rPr lang="ko-KR" altLang="en-US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 환율 정보가 기입된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en-US" altLang="ko-KR" sz="1200" u="none" strike="noStrike" cap="none" dirty="0" smtClean="0">
                          <a:latin typeface="맑은 고딕" panose="020B0503020000020004" pitchFamily="50" charset="-127"/>
                          <a:ea typeface="+mn-ea"/>
                        </a:rPr>
                        <a:t>EXCEL</a:t>
                      </a:r>
                      <a:r>
                        <a:rPr lang="ko-KR" altLang="en-US" sz="1200" u="none" strike="noStrike" cap="none" baseline="0" dirty="0" smtClean="0">
                          <a:latin typeface="맑은 고딕" panose="020B0503020000020004" pitchFamily="50" charset="-127"/>
                          <a:ea typeface="+mn-ea"/>
                        </a:rPr>
                        <a:t> 파일 생성</a:t>
                      </a:r>
                      <a:endParaRPr lang="ko-KR" altLang="en-US" sz="1200" u="none" strike="noStrike" cap="none" dirty="0" smtClean="0"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200" u="none" strike="noStrike" cap="none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837797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5277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g123aa9a1573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-13960"/>
            <a:ext cx="12188563" cy="68719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2" name="Google Shape;182;g123aa9a1573_0_0"/>
          <p:cNvGrpSpPr/>
          <p:nvPr/>
        </p:nvGrpSpPr>
        <p:grpSpPr>
          <a:xfrm>
            <a:off x="787400" y="2349000"/>
            <a:ext cx="2160000" cy="2206127"/>
            <a:chOff x="787400" y="2349000"/>
            <a:chExt cx="2160000" cy="2206127"/>
          </a:xfrm>
        </p:grpSpPr>
        <p:sp>
          <p:nvSpPr>
            <p:cNvPr id="183" name="Google Shape;183;g123aa9a1573_0_0"/>
            <p:cNvSpPr/>
            <p:nvPr/>
          </p:nvSpPr>
          <p:spPr>
            <a:xfrm>
              <a:off x="787400" y="2349000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g123aa9a1573_0_0"/>
            <p:cNvSpPr txBox="1"/>
            <p:nvPr/>
          </p:nvSpPr>
          <p:spPr>
            <a:xfrm>
              <a:off x="1056921" y="3601060"/>
              <a:ext cx="1620900" cy="9540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800" dirty="0" smtClean="0">
                  <a:solidFill>
                    <a:srgbClr val="554F4D"/>
                  </a:solidFill>
                </a:rPr>
                <a:t>프로젝트 소개</a:t>
              </a:r>
              <a:endParaRPr dirty="0"/>
            </a:p>
          </p:txBody>
        </p:sp>
        <p:sp>
          <p:nvSpPr>
            <p:cNvPr id="185" name="Google Shape;185;g123aa9a1573_0_0"/>
            <p:cNvSpPr txBox="1"/>
            <p:nvPr/>
          </p:nvSpPr>
          <p:spPr>
            <a:xfrm>
              <a:off x="1158871" y="2478309"/>
              <a:ext cx="1417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3600">
                  <a:solidFill>
                    <a:srgbClr val="554F4D"/>
                  </a:solidFill>
                  <a:latin typeface="Arial"/>
                  <a:ea typeface="Arial"/>
                  <a:cs typeface="Arial"/>
                  <a:sym typeface="Arial"/>
                </a:rPr>
                <a:t>Part </a:t>
              </a:r>
              <a:r>
                <a:rPr lang="ko-KR" sz="3600">
                  <a:solidFill>
                    <a:srgbClr val="554F4D"/>
                  </a:solidFill>
                </a:rPr>
                <a:t>2</a:t>
              </a:r>
              <a:endParaRPr sz="3600">
                <a:solidFill>
                  <a:srgbClr val="554F4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타원 26">
            <a:extLst>
              <a:ext uri="{FF2B5EF4-FFF2-40B4-BE49-F238E27FC236}">
                <a16:creationId xmlns:a16="http://schemas.microsoft.com/office/drawing/2014/main" id="{160F8762-B523-48ED-B7DB-237BBDFF689C}"/>
              </a:ext>
            </a:extLst>
          </p:cNvPr>
          <p:cNvSpPr/>
          <p:nvPr/>
        </p:nvSpPr>
        <p:spPr>
          <a:xfrm>
            <a:off x="893385" y="1924626"/>
            <a:ext cx="3008749" cy="3008749"/>
          </a:xfrm>
          <a:prstGeom prst="ellipse">
            <a:avLst/>
          </a:prstGeom>
          <a:solidFill>
            <a:srgbClr val="EEE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DA14800-188F-4105-ADEB-4A04379A5DFD}"/>
              </a:ext>
            </a:extLst>
          </p:cNvPr>
          <p:cNvSpPr/>
          <p:nvPr/>
        </p:nvSpPr>
        <p:spPr>
          <a:xfrm>
            <a:off x="4597052" y="1924626"/>
            <a:ext cx="3008749" cy="3008749"/>
          </a:xfrm>
          <a:prstGeom prst="ellipse">
            <a:avLst/>
          </a:prstGeom>
          <a:solidFill>
            <a:srgbClr val="EEE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38BF9401-6FEB-4AA4-9EA1-601B99395C32}"/>
              </a:ext>
            </a:extLst>
          </p:cNvPr>
          <p:cNvSpPr/>
          <p:nvPr/>
        </p:nvSpPr>
        <p:spPr>
          <a:xfrm>
            <a:off x="8300719" y="1924626"/>
            <a:ext cx="3008749" cy="3008749"/>
          </a:xfrm>
          <a:prstGeom prst="ellipse">
            <a:avLst/>
          </a:prstGeom>
          <a:solidFill>
            <a:srgbClr val="EEE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600">
                <a:solidFill>
                  <a:srgbClr val="554F4D"/>
                </a:solidFill>
              </a:rPr>
              <a:t>개발환경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97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882C149-C0DB-494C-ADA3-7E8555B81709}"/>
              </a:ext>
            </a:extLst>
          </p:cNvPr>
          <p:cNvCxnSpPr/>
          <p:nvPr/>
        </p:nvCxnSpPr>
        <p:spPr>
          <a:xfrm>
            <a:off x="9547280" y="5382830"/>
            <a:ext cx="51562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BC0D62D-45E4-401E-9521-32C1C9A18D27}"/>
              </a:ext>
            </a:extLst>
          </p:cNvPr>
          <p:cNvSpPr txBox="1"/>
          <p:nvPr/>
        </p:nvSpPr>
        <p:spPr>
          <a:xfrm>
            <a:off x="9051522" y="5596508"/>
            <a:ext cx="1507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Windows 10</a:t>
            </a:r>
            <a:endParaRPr lang="ko-KR" altLang="en-US" sz="2000" b="1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D0C3C070-299B-49D0-839C-20DC37E9F84A}"/>
              </a:ext>
            </a:extLst>
          </p:cNvPr>
          <p:cNvCxnSpPr/>
          <p:nvPr/>
        </p:nvCxnSpPr>
        <p:spPr>
          <a:xfrm>
            <a:off x="5838187" y="5382830"/>
            <a:ext cx="51562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3C14304-7EFE-4D23-B26D-51C2B762A011}"/>
              </a:ext>
            </a:extLst>
          </p:cNvPr>
          <p:cNvSpPr txBox="1"/>
          <p:nvPr/>
        </p:nvSpPr>
        <p:spPr>
          <a:xfrm>
            <a:off x="5432197" y="5596508"/>
            <a:ext cx="13276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MySQL 8.0</a:t>
            </a:r>
            <a:endParaRPr lang="ko-KR" altLang="en-US" sz="2000" b="1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FA94A986-9037-4F7E-8888-314105116302}"/>
              </a:ext>
            </a:extLst>
          </p:cNvPr>
          <p:cNvCxnSpPr/>
          <p:nvPr/>
        </p:nvCxnSpPr>
        <p:spPr>
          <a:xfrm>
            <a:off x="2139758" y="5382830"/>
            <a:ext cx="51562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BA4B5AB-2BC9-4D67-B0A7-7BFC16B0A517}"/>
              </a:ext>
            </a:extLst>
          </p:cNvPr>
          <p:cNvSpPr txBox="1"/>
          <p:nvPr/>
        </p:nvSpPr>
        <p:spPr>
          <a:xfrm>
            <a:off x="1294673" y="5596508"/>
            <a:ext cx="2205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UiPath</a:t>
            </a:r>
            <a:r>
              <a:rPr lang="ko-KR" altLang="en-US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ver</a:t>
            </a:r>
            <a:r>
              <a:rPr lang="ko-KR" altLang="en-US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2021.10</a:t>
            </a:r>
            <a:endParaRPr lang="ko-KR" altLang="en-US" sz="2000" b="1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F450324-20B0-49CF-97E3-AFFE69842BFD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UiPath RPA League Seoul 2019 참여 - (주)타임게이트">
            <a:extLst>
              <a:ext uri="{FF2B5EF4-FFF2-40B4-BE49-F238E27FC236}">
                <a16:creationId xmlns:a16="http://schemas.microsoft.com/office/drawing/2014/main" id="{D442AFAE-FED5-46DC-A6E6-2AAE10F7F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677" y="1785424"/>
            <a:ext cx="5012756" cy="334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ySQL 로고 PNG 이미지는 무료로 다운로드 할 수 있습니다. - Crazy Png-Png 이미지 무료 다운로드-Crazy  Png-Png 이미지 무료 다운로드">
            <a:extLst>
              <a:ext uri="{FF2B5EF4-FFF2-40B4-BE49-F238E27FC236}">
                <a16:creationId xmlns:a16="http://schemas.microsoft.com/office/drawing/2014/main" id="{9D4A5463-D096-4291-A402-86ACD2393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141" y="2177512"/>
            <a:ext cx="2679711" cy="185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ogo Windows PNG Images, Free Transparent Download - Free Transparent PNG  Logos">
            <a:extLst>
              <a:ext uri="{FF2B5EF4-FFF2-40B4-BE49-F238E27FC236}">
                <a16:creationId xmlns:a16="http://schemas.microsoft.com/office/drawing/2014/main" id="{BBEDB76D-13E3-4A59-A065-ED651D71F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3498" y="1797346"/>
            <a:ext cx="4439454" cy="3253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E294FAB-1FD8-4A8E-BAD9-F138B5CDB045}"/>
              </a:ext>
            </a:extLst>
          </p:cNvPr>
          <p:cNvSpPr txBox="1"/>
          <p:nvPr/>
        </p:nvSpPr>
        <p:spPr>
          <a:xfrm>
            <a:off x="2089281" y="4968842"/>
            <a:ext cx="616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RPA</a:t>
            </a:r>
            <a:endParaRPr lang="ko-KR" altLang="en-US" sz="2000" b="1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1C52B83-25D4-4347-972D-B7CAFD3047B5}"/>
              </a:ext>
            </a:extLst>
          </p:cNvPr>
          <p:cNvSpPr txBox="1"/>
          <p:nvPr/>
        </p:nvSpPr>
        <p:spPr>
          <a:xfrm>
            <a:off x="5845772" y="4968842"/>
            <a:ext cx="5004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DB</a:t>
            </a:r>
            <a:endParaRPr lang="ko-KR" altLang="en-US" sz="2000" b="1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111C5F4-4D03-46B3-9237-2C635656E78E}"/>
              </a:ext>
            </a:extLst>
          </p:cNvPr>
          <p:cNvSpPr txBox="1"/>
          <p:nvPr/>
        </p:nvSpPr>
        <p:spPr>
          <a:xfrm>
            <a:off x="9559674" y="4968842"/>
            <a:ext cx="4908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OS</a:t>
            </a:r>
            <a:endParaRPr lang="ko-KR" altLang="en-US" sz="2000" b="1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474189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600">
                <a:solidFill>
                  <a:srgbClr val="554F4D"/>
                </a:solidFill>
              </a:rPr>
              <a:t>개발환경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97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882C149-C0DB-494C-ADA3-7E8555B81709}"/>
              </a:ext>
            </a:extLst>
          </p:cNvPr>
          <p:cNvCxnSpPr/>
          <p:nvPr/>
        </p:nvCxnSpPr>
        <p:spPr>
          <a:xfrm>
            <a:off x="6061130" y="1877630"/>
            <a:ext cx="51562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BC0D62D-45E4-401E-9521-32C1C9A18D27}"/>
              </a:ext>
            </a:extLst>
          </p:cNvPr>
          <p:cNvSpPr txBox="1"/>
          <p:nvPr/>
        </p:nvSpPr>
        <p:spPr>
          <a:xfrm>
            <a:off x="4613452" y="2091308"/>
            <a:ext cx="34109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UiPath.Database.Activities 1.4.0</a:t>
            </a:r>
            <a:endParaRPr lang="ko-KR" altLang="en-US" sz="2000" b="1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F450324-20B0-49CF-97E3-AFFE69842BFD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111C5F4-4D03-46B3-9237-2C635656E78E}"/>
              </a:ext>
            </a:extLst>
          </p:cNvPr>
          <p:cNvSpPr txBox="1"/>
          <p:nvPr/>
        </p:nvSpPr>
        <p:spPr>
          <a:xfrm>
            <a:off x="5745264" y="1463642"/>
            <a:ext cx="11473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Packages</a:t>
            </a:r>
            <a:endParaRPr lang="ko-KR" altLang="en-US" sz="2000" b="1" spc="-15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32EBA54-7CA5-4DDF-A7CB-7E05F7CA3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411" y="1354381"/>
            <a:ext cx="3629025" cy="51530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3DC4D2A-A39D-4238-ABA5-D89190474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864" y="1289076"/>
            <a:ext cx="2752725" cy="20574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E612560-8C4C-466C-A7B0-A4C778081102}"/>
              </a:ext>
            </a:extLst>
          </p:cNvPr>
          <p:cNvSpPr txBox="1"/>
          <p:nvPr/>
        </p:nvSpPr>
        <p:spPr>
          <a:xfrm>
            <a:off x="8108587" y="3730838"/>
            <a:ext cx="37912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Connect</a:t>
            </a:r>
            <a:r>
              <a:rPr lang="ko-KR" altLang="en-US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와 </a:t>
            </a:r>
            <a:r>
              <a:rPr lang="en-US" altLang="ko-KR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Insert</a:t>
            </a:r>
            <a:r>
              <a:rPr lang="ko-KR" altLang="en-US" sz="2000" b="1" spc="-15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를 사용하기 위함</a:t>
            </a:r>
          </a:p>
        </p:txBody>
      </p:sp>
    </p:spTree>
    <p:extLst>
      <p:ext uri="{BB962C8B-B14F-4D97-AF65-F5344CB8AC3E}">
        <p14:creationId xmlns:p14="http://schemas.microsoft.com/office/powerpoint/2010/main" val="12810290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olor">
      <a:dk1>
        <a:srgbClr val="000000"/>
      </a:dk1>
      <a:lt1>
        <a:srgbClr val="FFFFFF"/>
      </a:lt1>
      <a:dk2>
        <a:srgbClr val="D0CECE"/>
      </a:dk2>
      <a:lt2>
        <a:srgbClr val="E7E6E6"/>
      </a:lt2>
      <a:accent1>
        <a:srgbClr val="B98A76"/>
      </a:accent1>
      <a:accent2>
        <a:srgbClr val="DE956D"/>
      </a:accent2>
      <a:accent3>
        <a:srgbClr val="F6CAAF"/>
      </a:accent3>
      <a:accent4>
        <a:srgbClr val="EED6BC"/>
      </a:accent4>
      <a:accent5>
        <a:srgbClr val="E1D9CC"/>
      </a:accent5>
      <a:accent6>
        <a:srgbClr val="D8B8A9"/>
      </a:accent6>
      <a:hlink>
        <a:srgbClr val="595959"/>
      </a:hlink>
      <a:folHlink>
        <a:srgbClr val="59595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1172</TotalTime>
  <Words>910</Words>
  <Application>Microsoft Office PowerPoint</Application>
  <PresentationFormat>와이드스크린</PresentationFormat>
  <Paragraphs>243</Paragraphs>
  <Slides>24</Slides>
  <Notes>19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9" baseType="lpstr">
      <vt:lpstr>Malgun Gothic</vt:lpstr>
      <vt:lpstr>Malgun Gothic</vt:lpstr>
      <vt:lpstr>이롭게 바탕체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맹주호</cp:lastModifiedBy>
  <cp:revision>37</cp:revision>
  <dcterms:created xsi:type="dcterms:W3CDTF">2020-05-03T01:37:17Z</dcterms:created>
  <dcterms:modified xsi:type="dcterms:W3CDTF">2022-04-13T08:22:48Z</dcterms:modified>
</cp:coreProperties>
</file>